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IBM Plex Sans Bold" charset="1" panose="020B0803050203000203"/>
      <p:regular r:id="rId39"/>
    </p:embeddedFont>
    <p:embeddedFont>
      <p:font typeface="IBM Plex Sans" charset="1" panose="020B0503050203000203"/>
      <p:regular r:id="rId40"/>
    </p:embeddedFont>
    <p:embeddedFont>
      <p:font typeface="Amicale Light" charset="1" panose="00000400000000000000"/>
      <p:regular r:id="rId41"/>
    </p:embeddedFont>
    <p:embeddedFont>
      <p:font typeface="Montserrat Ultra-Bold" charset="1" panose="00000900000000000000"/>
      <p:regular r:id="rId42"/>
    </p:embeddedFont>
    <p:embeddedFont>
      <p:font typeface="Amicale Bold" charset="1" panose="00000800000000000000"/>
      <p:regular r:id="rId43"/>
    </p:embeddedFont>
    <p:embeddedFont>
      <p:font typeface="Amicale" charset="1" panose="00000500000000000000"/>
      <p:regular r:id="rId44"/>
    </p:embeddedFont>
    <p:embeddedFont>
      <p:font typeface="ASV Codar Bold" charset="1" panose="01000400000000000000"/>
      <p:regular r:id="rId45"/>
    </p:embeddedFont>
    <p:embeddedFont>
      <p:font typeface="IBM Plex Sans Bold Italics" charset="1" panose="020B0803050203000203"/>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gif"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00251" y="6268342"/>
            <a:ext cx="2419819" cy="3408196"/>
          </a:xfrm>
          <a:custGeom>
            <a:avLst/>
            <a:gdLst/>
            <a:ahLst/>
            <a:cxnLst/>
            <a:rect r="r" b="b" t="t" l="l"/>
            <a:pathLst>
              <a:path h="3408196" w="2419819">
                <a:moveTo>
                  <a:pt x="0" y="0"/>
                </a:moveTo>
                <a:lnTo>
                  <a:pt x="2419819" y="0"/>
                </a:lnTo>
                <a:lnTo>
                  <a:pt x="2419819" y="3408196"/>
                </a:lnTo>
                <a:lnTo>
                  <a:pt x="0" y="3408196"/>
                </a:lnTo>
                <a:lnTo>
                  <a:pt x="0" y="0"/>
                </a:lnTo>
                <a:close/>
              </a:path>
            </a:pathLst>
          </a:custGeom>
          <a:blipFill>
            <a:blip r:embed="rId6"/>
            <a:stretch>
              <a:fillRect l="0" t="0" r="0" b="0"/>
            </a:stretch>
          </a:blipFill>
        </p:spPr>
      </p:sp>
      <p:sp>
        <p:nvSpPr>
          <p:cNvPr name="TextBox 7" id="7"/>
          <p:cNvSpPr txBox="true"/>
          <p:nvPr/>
        </p:nvSpPr>
        <p:spPr>
          <a:xfrm rot="0">
            <a:off x="4138170" y="1991643"/>
            <a:ext cx="10011659" cy="2309814"/>
          </a:xfrm>
          <a:prstGeom prst="rect">
            <a:avLst/>
          </a:prstGeom>
        </p:spPr>
        <p:txBody>
          <a:bodyPr anchor="t" rtlCol="false" tIns="0" lIns="0" bIns="0" rIns="0">
            <a:spAutoFit/>
          </a:bodyPr>
          <a:lstStyle/>
          <a:p>
            <a:pPr algn="ctr">
              <a:lnSpc>
                <a:spcPts val="4598"/>
              </a:lnSpc>
            </a:pPr>
            <a:r>
              <a:rPr lang="en-US" b="true" sz="3676" spc="-11">
                <a:solidFill>
                  <a:srgbClr val="B7EE4A"/>
                </a:solidFill>
                <a:latin typeface="IBM Plex Sans Bold"/>
                <a:ea typeface="IBM Plex Sans Bold"/>
                <a:cs typeface="IBM Plex Sans Bold"/>
                <a:sym typeface="IBM Plex Sans Bold"/>
              </a:rPr>
              <a:t>SAN FRANCISCO STATE UNIVERSITY</a:t>
            </a:r>
          </a:p>
          <a:p>
            <a:pPr algn="ctr">
              <a:lnSpc>
                <a:spcPts val="4598"/>
              </a:lnSpc>
            </a:pPr>
            <a:r>
              <a:rPr lang="en-US" b="true" sz="3676" spc="-11">
                <a:solidFill>
                  <a:srgbClr val="B7EE4A"/>
                </a:solidFill>
                <a:latin typeface="IBM Plex Sans Bold"/>
                <a:ea typeface="IBM Plex Sans Bold"/>
                <a:cs typeface="IBM Plex Sans Bold"/>
                <a:sym typeface="IBM Plex Sans Bold"/>
              </a:rPr>
              <a:t>DEEP LEARNING CSC 671</a:t>
            </a:r>
          </a:p>
          <a:p>
            <a:pPr algn="ctr">
              <a:lnSpc>
                <a:spcPts val="4598"/>
              </a:lnSpc>
            </a:pPr>
            <a:r>
              <a:rPr lang="en-US" b="true" sz="3676" spc="-11">
                <a:solidFill>
                  <a:srgbClr val="B7EE4A"/>
                </a:solidFill>
                <a:latin typeface="IBM Plex Sans Bold"/>
                <a:ea typeface="IBM Plex Sans Bold"/>
                <a:cs typeface="IBM Plex Sans Bold"/>
                <a:sym typeface="IBM Plex Sans Bold"/>
              </a:rPr>
              <a:t>FALL 2024</a:t>
            </a:r>
          </a:p>
          <a:p>
            <a:pPr algn="ctr">
              <a:lnSpc>
                <a:spcPts val="4598"/>
              </a:lnSpc>
            </a:pPr>
            <a:r>
              <a:rPr lang="en-US" b="true" sz="3676" spc="-11">
                <a:solidFill>
                  <a:srgbClr val="B7EE4A"/>
                </a:solidFill>
                <a:latin typeface="IBM Plex Sans Bold"/>
                <a:ea typeface="IBM Plex Sans Bold"/>
                <a:cs typeface="IBM Plex Sans Bold"/>
                <a:sym typeface="IBM Plex Sans Bold"/>
              </a:rPr>
              <a:t>DEEP LEARNING PROJECT</a:t>
            </a:r>
          </a:p>
        </p:txBody>
      </p:sp>
      <p:sp>
        <p:nvSpPr>
          <p:cNvPr name="TextBox 8" id="8"/>
          <p:cNvSpPr txBox="true"/>
          <p:nvPr/>
        </p:nvSpPr>
        <p:spPr>
          <a:xfrm rot="0">
            <a:off x="4719183" y="4749132"/>
            <a:ext cx="8849634" cy="2619684"/>
          </a:xfrm>
          <a:prstGeom prst="rect">
            <a:avLst/>
          </a:prstGeom>
        </p:spPr>
        <p:txBody>
          <a:bodyPr anchor="t" rtlCol="false" tIns="0" lIns="0" bIns="0" rIns="0">
            <a:spAutoFit/>
          </a:bodyPr>
          <a:lstStyle/>
          <a:p>
            <a:pPr algn="ctr">
              <a:lnSpc>
                <a:spcPts val="5282"/>
              </a:lnSpc>
            </a:pPr>
            <a:r>
              <a:rPr lang="en-US" sz="3278" spc="-9">
                <a:solidFill>
                  <a:srgbClr val="D7E5D8"/>
                </a:solidFill>
                <a:latin typeface="IBM Plex Sans"/>
                <a:ea typeface="IBM Plex Sans"/>
                <a:cs typeface="IBM Plex Sans"/>
                <a:sym typeface="IBM Plex Sans"/>
              </a:rPr>
              <a:t>Team 1</a:t>
            </a:r>
          </a:p>
          <a:p>
            <a:pPr algn="ctr">
              <a:lnSpc>
                <a:spcPts val="5282"/>
              </a:lnSpc>
            </a:pPr>
            <a:r>
              <a:rPr lang="en-US" sz="3278" spc="-9">
                <a:solidFill>
                  <a:srgbClr val="D7E5D8"/>
                </a:solidFill>
                <a:latin typeface="IBM Plex Sans"/>
                <a:ea typeface="IBM Plex Sans"/>
                <a:cs typeface="IBM Plex Sans"/>
                <a:sym typeface="IBM Plex Sans"/>
              </a:rPr>
              <a:t>Paige Hodgkinson</a:t>
            </a:r>
          </a:p>
          <a:p>
            <a:pPr algn="ctr">
              <a:lnSpc>
                <a:spcPts val="5282"/>
              </a:lnSpc>
            </a:pPr>
            <a:r>
              <a:rPr lang="en-US" sz="3278" spc="-9">
                <a:solidFill>
                  <a:srgbClr val="D7E5D8"/>
                </a:solidFill>
                <a:latin typeface="IBM Plex Sans"/>
                <a:ea typeface="IBM Plex Sans"/>
                <a:cs typeface="IBM Plex Sans"/>
                <a:sym typeface="IBM Plex Sans"/>
              </a:rPr>
              <a:t>Sid Padmanabhuni</a:t>
            </a:r>
          </a:p>
          <a:p>
            <a:pPr algn="ctr">
              <a:lnSpc>
                <a:spcPts val="5282"/>
              </a:lnSpc>
            </a:pPr>
            <a:r>
              <a:rPr lang="en-US" sz="3278" spc="-9">
                <a:solidFill>
                  <a:srgbClr val="D7E5D8"/>
                </a:solidFill>
                <a:latin typeface="IBM Plex Sans"/>
                <a:ea typeface="IBM Plex Sans"/>
                <a:cs typeface="IBM Plex Sans"/>
                <a:sym typeface="IBM Plex Sans"/>
              </a:rPr>
              <a:t>Chun-Wei Pan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768987" y="5669251"/>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774317" y="3856016"/>
            <a:ext cx="8395408" cy="3326680"/>
          </a:xfrm>
          <a:custGeom>
            <a:avLst/>
            <a:gdLst/>
            <a:ahLst/>
            <a:cxnLst/>
            <a:rect r="r" b="b" t="t" l="l"/>
            <a:pathLst>
              <a:path h="3326680" w="8395408">
                <a:moveTo>
                  <a:pt x="8395409" y="0"/>
                </a:moveTo>
                <a:lnTo>
                  <a:pt x="0" y="0"/>
                </a:lnTo>
                <a:lnTo>
                  <a:pt x="0" y="3326681"/>
                </a:lnTo>
                <a:lnTo>
                  <a:pt x="8395409" y="3326681"/>
                </a:lnTo>
                <a:lnTo>
                  <a:pt x="8395409"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8611">
            <a:off x="10303311" y="4346481"/>
            <a:ext cx="1407070" cy="1407070"/>
          </a:xfrm>
          <a:custGeom>
            <a:avLst/>
            <a:gdLst/>
            <a:ahLst/>
            <a:cxnLst/>
            <a:rect r="r" b="b" t="t" l="l"/>
            <a:pathLst>
              <a:path h="1407070" w="1407070">
                <a:moveTo>
                  <a:pt x="0" y="0"/>
                </a:moveTo>
                <a:lnTo>
                  <a:pt x="1407070" y="0"/>
                </a:lnTo>
                <a:lnTo>
                  <a:pt x="1407070" y="1407069"/>
                </a:lnTo>
                <a:lnTo>
                  <a:pt x="0" y="140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892342" y="3438463"/>
            <a:ext cx="6512628" cy="417553"/>
          </a:xfrm>
          <a:prstGeom prst="rect">
            <a:avLst/>
          </a:prstGeom>
        </p:spPr>
        <p:txBody>
          <a:bodyPr anchor="t" rtlCol="false" tIns="0" lIns="0" bIns="0" rIns="0">
            <a:spAutoFit/>
          </a:bodyPr>
          <a:lstStyle/>
          <a:p>
            <a:pPr algn="l">
              <a:lnSpc>
                <a:spcPts val="3435"/>
              </a:lnSpc>
            </a:pPr>
            <a:r>
              <a:rPr lang="en-US" b="true" sz="2664" spc="26">
                <a:solidFill>
                  <a:srgbClr val="B7EE4A">
                    <a:alpha val="21961"/>
                  </a:srgbClr>
                </a:solidFill>
                <a:latin typeface="IBM Plex Sans Bold"/>
                <a:ea typeface="IBM Plex Sans Bold"/>
                <a:cs typeface="IBM Plex Sans Bold"/>
                <a:sym typeface="IBM Plex Sans Bold"/>
              </a:rPr>
              <a:t>MODEL PREPARATION</a:t>
            </a:r>
          </a:p>
        </p:txBody>
      </p:sp>
      <p:sp>
        <p:nvSpPr>
          <p:cNvPr name="TextBox 9" id="9"/>
          <p:cNvSpPr txBox="true"/>
          <p:nvPr/>
        </p:nvSpPr>
        <p:spPr>
          <a:xfrm rot="0">
            <a:off x="2668974" y="3132734"/>
            <a:ext cx="1078819" cy="987970"/>
          </a:xfrm>
          <a:prstGeom prst="rect">
            <a:avLst/>
          </a:prstGeom>
        </p:spPr>
        <p:txBody>
          <a:bodyPr anchor="t" rtlCol="false" tIns="0" lIns="0" bIns="0" rIns="0">
            <a:spAutoFit/>
          </a:bodyPr>
          <a:lstStyle/>
          <a:p>
            <a:pPr algn="l">
              <a:lnSpc>
                <a:spcPts val="8125"/>
              </a:lnSpc>
            </a:pPr>
            <a:r>
              <a:rPr lang="en-US" b="true" sz="5527">
                <a:solidFill>
                  <a:srgbClr val="9CD52C">
                    <a:alpha val="21961"/>
                  </a:srgbClr>
                </a:solidFill>
                <a:latin typeface="Montserrat Ultra-Bold"/>
                <a:ea typeface="Montserrat Ultra-Bold"/>
                <a:cs typeface="Montserrat Ultra-Bold"/>
                <a:sym typeface="Montserrat Ultra-Bold"/>
              </a:rPr>
              <a:t>01</a:t>
            </a:r>
          </a:p>
        </p:txBody>
      </p:sp>
      <p:sp>
        <p:nvSpPr>
          <p:cNvPr name="TextBox 10" id="10"/>
          <p:cNvSpPr txBox="true"/>
          <p:nvPr/>
        </p:nvSpPr>
        <p:spPr>
          <a:xfrm rot="0">
            <a:off x="3882449" y="5413665"/>
            <a:ext cx="4614829"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TEXT GENERATION</a:t>
            </a:r>
          </a:p>
        </p:txBody>
      </p:sp>
      <p:sp>
        <p:nvSpPr>
          <p:cNvPr name="TextBox 11" id="11"/>
          <p:cNvSpPr txBox="true"/>
          <p:nvPr/>
        </p:nvSpPr>
        <p:spPr>
          <a:xfrm rot="0">
            <a:off x="2629881" y="5152940"/>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02</a:t>
            </a:r>
          </a:p>
        </p:txBody>
      </p:sp>
      <p:sp>
        <p:nvSpPr>
          <p:cNvPr name="TextBox 12" id="12"/>
          <p:cNvSpPr txBox="true"/>
          <p:nvPr/>
        </p:nvSpPr>
        <p:spPr>
          <a:xfrm rot="0">
            <a:off x="3843355" y="7547095"/>
            <a:ext cx="4951233" cy="417553"/>
          </a:xfrm>
          <a:prstGeom prst="rect">
            <a:avLst/>
          </a:prstGeom>
        </p:spPr>
        <p:txBody>
          <a:bodyPr anchor="t" rtlCol="false" tIns="0" lIns="0" bIns="0" rIns="0">
            <a:spAutoFit/>
          </a:bodyPr>
          <a:lstStyle/>
          <a:p>
            <a:pPr algn="l">
              <a:lnSpc>
                <a:spcPts val="3435"/>
              </a:lnSpc>
            </a:pPr>
            <a:r>
              <a:rPr lang="en-US" b="true" sz="2664" spc="26">
                <a:solidFill>
                  <a:srgbClr val="B7EE4A">
                    <a:alpha val="21961"/>
                  </a:srgbClr>
                </a:solidFill>
                <a:latin typeface="IBM Plex Sans Bold"/>
                <a:ea typeface="IBM Plex Sans Bold"/>
                <a:cs typeface="IBM Plex Sans Bold"/>
                <a:sym typeface="IBM Plex Sans Bold"/>
              </a:rPr>
              <a:t>USER INPUT/OUTPUT</a:t>
            </a:r>
          </a:p>
        </p:txBody>
      </p:sp>
      <p:sp>
        <p:nvSpPr>
          <p:cNvPr name="TextBox 13" id="13"/>
          <p:cNvSpPr txBox="true"/>
          <p:nvPr/>
        </p:nvSpPr>
        <p:spPr>
          <a:xfrm rot="0">
            <a:off x="2668974" y="7286371"/>
            <a:ext cx="1078819" cy="987970"/>
          </a:xfrm>
          <a:prstGeom prst="rect">
            <a:avLst/>
          </a:prstGeom>
        </p:spPr>
        <p:txBody>
          <a:bodyPr anchor="t" rtlCol="false" tIns="0" lIns="0" bIns="0" rIns="0">
            <a:spAutoFit/>
          </a:bodyPr>
          <a:lstStyle/>
          <a:p>
            <a:pPr algn="l">
              <a:lnSpc>
                <a:spcPts val="8125"/>
              </a:lnSpc>
            </a:pPr>
            <a:r>
              <a:rPr lang="en-US" b="true" sz="5527">
                <a:solidFill>
                  <a:srgbClr val="9CD52C">
                    <a:alpha val="21961"/>
                  </a:srgbClr>
                </a:solidFill>
                <a:latin typeface="Montserrat Ultra-Bold"/>
                <a:ea typeface="Montserrat Ultra-Bold"/>
                <a:cs typeface="Montserrat Ultra-Bold"/>
                <a:sym typeface="Montserrat Ultra-Bold"/>
              </a:rPr>
              <a:t>03</a:t>
            </a:r>
          </a:p>
        </p:txBody>
      </p:sp>
      <p:sp>
        <p:nvSpPr>
          <p:cNvPr name="TextBox 14" id="14"/>
          <p:cNvSpPr txBox="true"/>
          <p:nvPr/>
        </p:nvSpPr>
        <p:spPr>
          <a:xfrm rot="0">
            <a:off x="1677381" y="1097131"/>
            <a:ext cx="15875028"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OUR MODEL DESIGN</a:t>
            </a:r>
          </a:p>
        </p:txBody>
      </p:sp>
      <p:sp>
        <p:nvSpPr>
          <p:cNvPr name="TextBox 15" id="15"/>
          <p:cNvSpPr txBox="true"/>
          <p:nvPr/>
        </p:nvSpPr>
        <p:spPr>
          <a:xfrm rot="0">
            <a:off x="1677381" y="1970904"/>
            <a:ext cx="4043482" cy="797239"/>
          </a:xfrm>
          <a:prstGeom prst="rect">
            <a:avLst/>
          </a:prstGeom>
        </p:spPr>
        <p:txBody>
          <a:bodyPr anchor="t" rtlCol="false" tIns="0" lIns="0" bIns="0" rIns="0">
            <a:spAutoFit/>
          </a:bodyPr>
          <a:lstStyle/>
          <a:p>
            <a:pPr algn="ctr">
              <a:lnSpc>
                <a:spcPts val="6655"/>
              </a:lnSpc>
              <a:spcBef>
                <a:spcPct val="0"/>
              </a:spcBef>
            </a:pPr>
            <a:r>
              <a:rPr lang="en-US" b="true" sz="4527">
                <a:solidFill>
                  <a:srgbClr val="9CD52C"/>
                </a:solidFill>
                <a:latin typeface="Montserrat Ultra-Bold"/>
                <a:ea typeface="Montserrat Ultra-Bold"/>
                <a:cs typeface="Montserrat Ultra-Bold"/>
                <a:sym typeface="Montserrat Ultra-Bold"/>
              </a:rPr>
              <a:t>EVALUATION</a:t>
            </a:r>
          </a:p>
        </p:txBody>
      </p:sp>
      <p:sp>
        <p:nvSpPr>
          <p:cNvPr name="TextBox 16" id="16"/>
          <p:cNvSpPr txBox="true"/>
          <p:nvPr/>
        </p:nvSpPr>
        <p:spPr>
          <a:xfrm rot="0">
            <a:off x="8126512" y="3170834"/>
            <a:ext cx="9260489" cy="5925819"/>
          </a:xfrm>
          <a:prstGeom prst="rect">
            <a:avLst/>
          </a:prstGeom>
        </p:spPr>
        <p:txBody>
          <a:bodyPr anchor="t" rtlCol="false" tIns="0" lIns="0" bIns="0" rIns="0">
            <a:spAutoFit/>
          </a:bodyPr>
          <a:lstStyle/>
          <a:p>
            <a:pPr algn="l">
              <a:lnSpc>
                <a:spcPts val="3077"/>
              </a:lnSpc>
            </a:pPr>
            <a:r>
              <a:rPr lang="en-US" sz="1910" spc="26" b="true">
                <a:solidFill>
                  <a:srgbClr val="D7E5D8"/>
                </a:solidFill>
                <a:latin typeface="Amicale Bold"/>
                <a:ea typeface="Amicale Bold"/>
                <a:cs typeface="Amicale Bold"/>
                <a:sym typeface="Amicale Bold"/>
              </a:rPr>
              <a:t>Model Forward Pass</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Input F</a:t>
            </a:r>
            <a:r>
              <a:rPr lang="en-US" b="true" sz="1910" spc="26">
                <a:solidFill>
                  <a:srgbClr val="D7E5D8"/>
                </a:solidFill>
                <a:latin typeface="Amicale Bold"/>
                <a:ea typeface="Amicale Bold"/>
                <a:cs typeface="Amicale Bold"/>
                <a:sym typeface="Amicale Bold"/>
              </a:rPr>
              <a:t>eeding: Feeds the prepared input tensor into the BiLSTM model.</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Output Generation: The model processes the input and generates output logits, which are unnormalized probabilities for each word in the vocabulary.</a:t>
            </a:r>
          </a:p>
          <a:p>
            <a:pPr algn="l">
              <a:lnSpc>
                <a:spcPts val="3077"/>
              </a:lnSpc>
            </a:pPr>
            <a:r>
              <a:rPr lang="en-US" sz="1910" spc="26" b="true">
                <a:solidFill>
                  <a:srgbClr val="D7E5D8"/>
                </a:solidFill>
                <a:latin typeface="Amicale Bold"/>
                <a:ea typeface="Amicale Bold"/>
                <a:cs typeface="Amicale Bold"/>
                <a:sym typeface="Amicale Bold"/>
              </a:rPr>
              <a:t>Output Processing</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Temperature Scaling: Adjusts the output logits by dividing them by the temperature parameter. Higher temperatures increase the randomness of the sampling process.</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Top-k Sampling: Selects the top k most probable words based on the scaled logits.</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W</a:t>
            </a:r>
            <a:r>
              <a:rPr lang="en-US" b="true" sz="1910" spc="26">
                <a:solidFill>
                  <a:srgbClr val="D7E5D8"/>
                </a:solidFill>
                <a:latin typeface="Amicale Bold"/>
                <a:ea typeface="Amicale Bold"/>
                <a:cs typeface="Amicale Bold"/>
                <a:sym typeface="Amicale Bold"/>
              </a:rPr>
              <a:t>ord Selection: Randomly samples one word from the top k words based on their probabilities.</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Text Appending: Appends the selected word to the generated text.</a:t>
            </a:r>
          </a:p>
          <a:p>
            <a:pPr algn="l">
              <a:lnSpc>
                <a:spcPts val="307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768987" y="5669251"/>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774317" y="3856016"/>
            <a:ext cx="8395408" cy="3326680"/>
          </a:xfrm>
          <a:custGeom>
            <a:avLst/>
            <a:gdLst/>
            <a:ahLst/>
            <a:cxnLst/>
            <a:rect r="r" b="b" t="t" l="l"/>
            <a:pathLst>
              <a:path h="3326680" w="8395408">
                <a:moveTo>
                  <a:pt x="8395409" y="0"/>
                </a:moveTo>
                <a:lnTo>
                  <a:pt x="0" y="0"/>
                </a:lnTo>
                <a:lnTo>
                  <a:pt x="0" y="3326681"/>
                </a:lnTo>
                <a:lnTo>
                  <a:pt x="8395409" y="3326681"/>
                </a:lnTo>
                <a:lnTo>
                  <a:pt x="8395409"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8611">
            <a:off x="10303311" y="4346481"/>
            <a:ext cx="1407070" cy="1407070"/>
          </a:xfrm>
          <a:custGeom>
            <a:avLst/>
            <a:gdLst/>
            <a:ahLst/>
            <a:cxnLst/>
            <a:rect r="r" b="b" t="t" l="l"/>
            <a:pathLst>
              <a:path h="1407070" w="1407070">
                <a:moveTo>
                  <a:pt x="0" y="0"/>
                </a:moveTo>
                <a:lnTo>
                  <a:pt x="1407070" y="0"/>
                </a:lnTo>
                <a:lnTo>
                  <a:pt x="1407070" y="1407069"/>
                </a:lnTo>
                <a:lnTo>
                  <a:pt x="0" y="140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892342" y="3438463"/>
            <a:ext cx="6512628" cy="417553"/>
          </a:xfrm>
          <a:prstGeom prst="rect">
            <a:avLst/>
          </a:prstGeom>
        </p:spPr>
        <p:txBody>
          <a:bodyPr anchor="t" rtlCol="false" tIns="0" lIns="0" bIns="0" rIns="0">
            <a:spAutoFit/>
          </a:bodyPr>
          <a:lstStyle/>
          <a:p>
            <a:pPr algn="l">
              <a:lnSpc>
                <a:spcPts val="3435"/>
              </a:lnSpc>
            </a:pPr>
            <a:r>
              <a:rPr lang="en-US" b="true" sz="2664" spc="26">
                <a:solidFill>
                  <a:srgbClr val="B7EE4A">
                    <a:alpha val="21961"/>
                  </a:srgbClr>
                </a:solidFill>
                <a:latin typeface="IBM Plex Sans Bold"/>
                <a:ea typeface="IBM Plex Sans Bold"/>
                <a:cs typeface="IBM Plex Sans Bold"/>
                <a:sym typeface="IBM Plex Sans Bold"/>
              </a:rPr>
              <a:t>MODEL PREPARATION</a:t>
            </a:r>
          </a:p>
        </p:txBody>
      </p:sp>
      <p:sp>
        <p:nvSpPr>
          <p:cNvPr name="TextBox 9" id="9"/>
          <p:cNvSpPr txBox="true"/>
          <p:nvPr/>
        </p:nvSpPr>
        <p:spPr>
          <a:xfrm rot="0">
            <a:off x="2668974" y="3132734"/>
            <a:ext cx="1078819" cy="987970"/>
          </a:xfrm>
          <a:prstGeom prst="rect">
            <a:avLst/>
          </a:prstGeom>
        </p:spPr>
        <p:txBody>
          <a:bodyPr anchor="t" rtlCol="false" tIns="0" lIns="0" bIns="0" rIns="0">
            <a:spAutoFit/>
          </a:bodyPr>
          <a:lstStyle/>
          <a:p>
            <a:pPr algn="l">
              <a:lnSpc>
                <a:spcPts val="8125"/>
              </a:lnSpc>
            </a:pPr>
            <a:r>
              <a:rPr lang="en-US" b="true" sz="5527">
                <a:solidFill>
                  <a:srgbClr val="9CD52C">
                    <a:alpha val="21961"/>
                  </a:srgbClr>
                </a:solidFill>
                <a:latin typeface="Montserrat Ultra-Bold"/>
                <a:ea typeface="Montserrat Ultra-Bold"/>
                <a:cs typeface="Montserrat Ultra-Bold"/>
                <a:sym typeface="Montserrat Ultra-Bold"/>
              </a:rPr>
              <a:t>01</a:t>
            </a:r>
          </a:p>
        </p:txBody>
      </p:sp>
      <p:sp>
        <p:nvSpPr>
          <p:cNvPr name="TextBox 10" id="10"/>
          <p:cNvSpPr txBox="true"/>
          <p:nvPr/>
        </p:nvSpPr>
        <p:spPr>
          <a:xfrm rot="0">
            <a:off x="3882449" y="5413665"/>
            <a:ext cx="4614829" cy="417553"/>
          </a:xfrm>
          <a:prstGeom prst="rect">
            <a:avLst/>
          </a:prstGeom>
        </p:spPr>
        <p:txBody>
          <a:bodyPr anchor="t" rtlCol="false" tIns="0" lIns="0" bIns="0" rIns="0">
            <a:spAutoFit/>
          </a:bodyPr>
          <a:lstStyle/>
          <a:p>
            <a:pPr algn="l">
              <a:lnSpc>
                <a:spcPts val="3435"/>
              </a:lnSpc>
            </a:pPr>
            <a:r>
              <a:rPr lang="en-US" b="true" sz="2664" spc="26">
                <a:solidFill>
                  <a:srgbClr val="B7EE4A">
                    <a:alpha val="21961"/>
                  </a:srgbClr>
                </a:solidFill>
                <a:latin typeface="IBM Plex Sans Bold"/>
                <a:ea typeface="IBM Plex Sans Bold"/>
                <a:cs typeface="IBM Plex Sans Bold"/>
                <a:sym typeface="IBM Plex Sans Bold"/>
              </a:rPr>
              <a:t>TEXT GENERATION</a:t>
            </a:r>
          </a:p>
        </p:txBody>
      </p:sp>
      <p:sp>
        <p:nvSpPr>
          <p:cNvPr name="TextBox 11" id="11"/>
          <p:cNvSpPr txBox="true"/>
          <p:nvPr/>
        </p:nvSpPr>
        <p:spPr>
          <a:xfrm rot="0">
            <a:off x="2629881" y="5152940"/>
            <a:ext cx="1078819" cy="987970"/>
          </a:xfrm>
          <a:prstGeom prst="rect">
            <a:avLst/>
          </a:prstGeom>
        </p:spPr>
        <p:txBody>
          <a:bodyPr anchor="t" rtlCol="false" tIns="0" lIns="0" bIns="0" rIns="0">
            <a:spAutoFit/>
          </a:bodyPr>
          <a:lstStyle/>
          <a:p>
            <a:pPr algn="l">
              <a:lnSpc>
                <a:spcPts val="8125"/>
              </a:lnSpc>
            </a:pPr>
            <a:r>
              <a:rPr lang="en-US" b="true" sz="5527">
                <a:solidFill>
                  <a:srgbClr val="9CD52C">
                    <a:alpha val="21961"/>
                  </a:srgbClr>
                </a:solidFill>
                <a:latin typeface="Montserrat Ultra-Bold"/>
                <a:ea typeface="Montserrat Ultra-Bold"/>
                <a:cs typeface="Montserrat Ultra-Bold"/>
                <a:sym typeface="Montserrat Ultra-Bold"/>
              </a:rPr>
              <a:t>02</a:t>
            </a:r>
          </a:p>
        </p:txBody>
      </p:sp>
      <p:sp>
        <p:nvSpPr>
          <p:cNvPr name="TextBox 12" id="12"/>
          <p:cNvSpPr txBox="true"/>
          <p:nvPr/>
        </p:nvSpPr>
        <p:spPr>
          <a:xfrm rot="0">
            <a:off x="3843355" y="7547095"/>
            <a:ext cx="4951233"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USER INPUT/OUTPUT</a:t>
            </a:r>
          </a:p>
        </p:txBody>
      </p:sp>
      <p:sp>
        <p:nvSpPr>
          <p:cNvPr name="TextBox 13" id="13"/>
          <p:cNvSpPr txBox="true"/>
          <p:nvPr/>
        </p:nvSpPr>
        <p:spPr>
          <a:xfrm rot="0">
            <a:off x="2668974" y="7286371"/>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03</a:t>
            </a:r>
          </a:p>
        </p:txBody>
      </p:sp>
      <p:sp>
        <p:nvSpPr>
          <p:cNvPr name="TextBox 14" id="14"/>
          <p:cNvSpPr txBox="true"/>
          <p:nvPr/>
        </p:nvSpPr>
        <p:spPr>
          <a:xfrm rot="0">
            <a:off x="1677381" y="1097131"/>
            <a:ext cx="15875028"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OUR MODEL DESIGN</a:t>
            </a:r>
          </a:p>
        </p:txBody>
      </p:sp>
      <p:sp>
        <p:nvSpPr>
          <p:cNvPr name="TextBox 15" id="15"/>
          <p:cNvSpPr txBox="true"/>
          <p:nvPr/>
        </p:nvSpPr>
        <p:spPr>
          <a:xfrm rot="0">
            <a:off x="1677381" y="1970904"/>
            <a:ext cx="4043482" cy="797239"/>
          </a:xfrm>
          <a:prstGeom prst="rect">
            <a:avLst/>
          </a:prstGeom>
        </p:spPr>
        <p:txBody>
          <a:bodyPr anchor="t" rtlCol="false" tIns="0" lIns="0" bIns="0" rIns="0">
            <a:spAutoFit/>
          </a:bodyPr>
          <a:lstStyle/>
          <a:p>
            <a:pPr algn="ctr">
              <a:lnSpc>
                <a:spcPts val="6655"/>
              </a:lnSpc>
              <a:spcBef>
                <a:spcPct val="0"/>
              </a:spcBef>
            </a:pPr>
            <a:r>
              <a:rPr lang="en-US" b="true" sz="4527">
                <a:solidFill>
                  <a:srgbClr val="9CD52C"/>
                </a:solidFill>
                <a:latin typeface="Montserrat Ultra-Bold"/>
                <a:ea typeface="Montserrat Ultra-Bold"/>
                <a:cs typeface="Montserrat Ultra-Bold"/>
                <a:sym typeface="Montserrat Ultra-Bold"/>
              </a:rPr>
              <a:t>EVALUATION</a:t>
            </a:r>
          </a:p>
        </p:txBody>
      </p:sp>
      <p:sp>
        <p:nvSpPr>
          <p:cNvPr name="TextBox 16" id="16"/>
          <p:cNvSpPr txBox="true"/>
          <p:nvPr/>
        </p:nvSpPr>
        <p:spPr>
          <a:xfrm rot="0">
            <a:off x="8497278" y="5010150"/>
            <a:ext cx="8835456" cy="3174579"/>
          </a:xfrm>
          <a:prstGeom prst="rect">
            <a:avLst/>
          </a:prstGeom>
        </p:spPr>
        <p:txBody>
          <a:bodyPr anchor="t" rtlCol="false" tIns="0" lIns="0" bIns="0" rIns="0">
            <a:spAutoFit/>
          </a:bodyPr>
          <a:lstStyle/>
          <a:p>
            <a:pPr algn="l">
              <a:lnSpc>
                <a:spcPts val="3560"/>
              </a:lnSpc>
            </a:pPr>
            <a:r>
              <a:rPr lang="en-US" sz="2210" spc="30" b="true">
                <a:solidFill>
                  <a:srgbClr val="D7E5D8"/>
                </a:solidFill>
                <a:latin typeface="Amicale Bold"/>
                <a:ea typeface="Amicale Bold"/>
                <a:cs typeface="Amicale Bold"/>
                <a:sym typeface="Amicale Bold"/>
              </a:rPr>
              <a:t>User Input/Output</a:t>
            </a:r>
          </a:p>
          <a:p>
            <a:pPr algn="l" marL="477140" indent="-238570" lvl="1">
              <a:lnSpc>
                <a:spcPts val="3560"/>
              </a:lnSpc>
              <a:buFont typeface="Arial"/>
              <a:buChar char="•"/>
            </a:pPr>
            <a:r>
              <a:rPr lang="en-US" b="true" sz="2210" spc="30">
                <a:solidFill>
                  <a:srgbClr val="D7E5D8"/>
                </a:solidFill>
                <a:latin typeface="Amicale Bold"/>
                <a:ea typeface="Amicale Bold"/>
                <a:cs typeface="Amicale Bold"/>
                <a:sym typeface="Amicale Bold"/>
              </a:rPr>
              <a:t>User Input: Prompts the user to enter a seed text.</a:t>
            </a:r>
          </a:p>
          <a:p>
            <a:pPr algn="l" marL="477140" indent="-238570" lvl="1">
              <a:lnSpc>
                <a:spcPts val="3560"/>
              </a:lnSpc>
              <a:buFont typeface="Arial"/>
              <a:buChar char="•"/>
            </a:pPr>
            <a:r>
              <a:rPr lang="en-US" b="true" sz="2210" spc="30">
                <a:solidFill>
                  <a:srgbClr val="D7E5D8"/>
                </a:solidFill>
                <a:latin typeface="Amicale Bold"/>
                <a:ea typeface="Amicale Bold"/>
                <a:cs typeface="Amicale Bold"/>
                <a:sym typeface="Amicale Bold"/>
              </a:rPr>
              <a:t>Text Generation: Calls the generate_text function to generate the desired number of words based on the seed text and specified parameters.</a:t>
            </a:r>
          </a:p>
          <a:p>
            <a:pPr algn="l" marL="477140" indent="-238570" lvl="1">
              <a:lnSpc>
                <a:spcPts val="3560"/>
              </a:lnSpc>
              <a:buFont typeface="Arial"/>
              <a:buChar char="•"/>
            </a:pPr>
            <a:r>
              <a:rPr lang="en-US" b="true" sz="2210" spc="30">
                <a:solidFill>
                  <a:srgbClr val="D7E5D8"/>
                </a:solidFill>
                <a:latin typeface="Amicale Bold"/>
                <a:ea typeface="Amicale Bold"/>
                <a:cs typeface="Amicale Bold"/>
                <a:sym typeface="Amicale Bold"/>
              </a:rPr>
              <a:t>Output Display: Prints the generated text to the console.</a:t>
            </a:r>
          </a:p>
          <a:p>
            <a:pPr algn="l">
              <a:lnSpc>
                <a:spcPts val="3560"/>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5868517" y="3514409"/>
            <a:ext cx="5553340" cy="4643981"/>
          </a:xfrm>
          <a:custGeom>
            <a:avLst/>
            <a:gdLst/>
            <a:ahLst/>
            <a:cxnLst/>
            <a:rect r="r" b="b" t="t" l="l"/>
            <a:pathLst>
              <a:path h="4643981" w="5553340">
                <a:moveTo>
                  <a:pt x="0" y="0"/>
                </a:moveTo>
                <a:lnTo>
                  <a:pt x="5553340" y="0"/>
                </a:lnTo>
                <a:lnTo>
                  <a:pt x="5553340" y="4643981"/>
                </a:lnTo>
                <a:lnTo>
                  <a:pt x="0" y="4643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677381" y="1097131"/>
            <a:ext cx="15875028"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OUR MODEL DESIGN</a:t>
            </a:r>
          </a:p>
        </p:txBody>
      </p:sp>
      <p:sp>
        <p:nvSpPr>
          <p:cNvPr name="TextBox 7" id="7"/>
          <p:cNvSpPr txBox="true"/>
          <p:nvPr/>
        </p:nvSpPr>
        <p:spPr>
          <a:xfrm rot="0">
            <a:off x="1677381" y="1891486"/>
            <a:ext cx="8841014" cy="797239"/>
          </a:xfrm>
          <a:prstGeom prst="rect">
            <a:avLst/>
          </a:prstGeom>
        </p:spPr>
        <p:txBody>
          <a:bodyPr anchor="t" rtlCol="false" tIns="0" lIns="0" bIns="0" rIns="0">
            <a:spAutoFit/>
          </a:bodyPr>
          <a:lstStyle/>
          <a:p>
            <a:pPr algn="ctr">
              <a:lnSpc>
                <a:spcPts val="6655"/>
              </a:lnSpc>
              <a:spcBef>
                <a:spcPct val="0"/>
              </a:spcBef>
            </a:pPr>
            <a:r>
              <a:rPr lang="en-US" b="true" sz="4527">
                <a:solidFill>
                  <a:srgbClr val="9CD52C"/>
                </a:solidFill>
                <a:latin typeface="Montserrat Ultra-Bold"/>
                <a:ea typeface="Montserrat Ultra-Bold"/>
                <a:cs typeface="Montserrat Ultra-Bold"/>
                <a:sym typeface="Montserrat Ultra-Bold"/>
              </a:rPr>
              <a:t>OBSERVATION OF RESULTS</a:t>
            </a:r>
          </a:p>
        </p:txBody>
      </p:sp>
      <p:sp>
        <p:nvSpPr>
          <p:cNvPr name="TextBox 8" id="8"/>
          <p:cNvSpPr txBox="true"/>
          <p:nvPr/>
        </p:nvSpPr>
        <p:spPr>
          <a:xfrm rot="0">
            <a:off x="7411089" y="5612181"/>
            <a:ext cx="4407611" cy="391287"/>
          </a:xfrm>
          <a:prstGeom prst="rect">
            <a:avLst/>
          </a:prstGeom>
        </p:spPr>
        <p:txBody>
          <a:bodyPr anchor="t" rtlCol="false" tIns="0" lIns="0" bIns="0" rIns="0">
            <a:spAutoFit/>
          </a:bodyPr>
          <a:lstStyle/>
          <a:p>
            <a:pPr algn="ctr">
              <a:lnSpc>
                <a:spcPts val="3234"/>
              </a:lnSpc>
              <a:spcBef>
                <a:spcPct val="0"/>
              </a:spcBef>
            </a:pPr>
            <a:r>
              <a:rPr lang="en-US" b="true" sz="2200">
                <a:solidFill>
                  <a:srgbClr val="FFFFFF"/>
                </a:solidFill>
                <a:latin typeface="IBM Plex Sans Bold"/>
                <a:ea typeface="IBM Plex Sans Bold"/>
                <a:cs typeface="IBM Plex Sans Bold"/>
                <a:sym typeface="IBM Plex Sans Bold"/>
              </a:rPr>
              <a:t>PERPLEXITY SCORE</a:t>
            </a:r>
          </a:p>
        </p:txBody>
      </p:sp>
      <p:sp>
        <p:nvSpPr>
          <p:cNvPr name="TextBox 9" id="9"/>
          <p:cNvSpPr txBox="true"/>
          <p:nvPr/>
        </p:nvSpPr>
        <p:spPr>
          <a:xfrm rot="0">
            <a:off x="8154418" y="7341927"/>
            <a:ext cx="2920953" cy="391287"/>
          </a:xfrm>
          <a:prstGeom prst="rect">
            <a:avLst/>
          </a:prstGeom>
        </p:spPr>
        <p:txBody>
          <a:bodyPr anchor="t" rtlCol="false" tIns="0" lIns="0" bIns="0" rIns="0">
            <a:spAutoFit/>
          </a:bodyPr>
          <a:lstStyle/>
          <a:p>
            <a:pPr algn="ctr">
              <a:lnSpc>
                <a:spcPts val="3234"/>
              </a:lnSpc>
              <a:spcBef>
                <a:spcPct val="0"/>
              </a:spcBef>
            </a:pPr>
            <a:r>
              <a:rPr lang="en-US" b="true" sz="2200">
                <a:solidFill>
                  <a:srgbClr val="FFFFFF"/>
                </a:solidFill>
                <a:latin typeface="IBM Plex Sans Bold"/>
                <a:ea typeface="IBM Plex Sans Bold"/>
                <a:cs typeface="IBM Plex Sans Bold"/>
                <a:sym typeface="IBM Plex Sans Bold"/>
              </a:rPr>
              <a:t>HUMAN EVALUATION</a:t>
            </a:r>
          </a:p>
        </p:txBody>
      </p:sp>
      <p:sp>
        <p:nvSpPr>
          <p:cNvPr name="TextBox 10" id="10"/>
          <p:cNvSpPr txBox="true"/>
          <p:nvPr/>
        </p:nvSpPr>
        <p:spPr>
          <a:xfrm rot="0">
            <a:off x="6441381" y="3739115"/>
            <a:ext cx="4407611" cy="391287"/>
          </a:xfrm>
          <a:prstGeom prst="rect">
            <a:avLst/>
          </a:prstGeom>
        </p:spPr>
        <p:txBody>
          <a:bodyPr anchor="t" rtlCol="false" tIns="0" lIns="0" bIns="0" rIns="0">
            <a:spAutoFit/>
          </a:bodyPr>
          <a:lstStyle/>
          <a:p>
            <a:pPr algn="ctr">
              <a:lnSpc>
                <a:spcPts val="3234"/>
              </a:lnSpc>
              <a:spcBef>
                <a:spcPct val="0"/>
              </a:spcBef>
            </a:pPr>
            <a:r>
              <a:rPr lang="en-US" b="true" sz="2200">
                <a:solidFill>
                  <a:srgbClr val="FFFFFF"/>
                </a:solidFill>
                <a:latin typeface="IBM Plex Sans Bold"/>
                <a:ea typeface="IBM Plex Sans Bold"/>
                <a:cs typeface="IBM Plex Sans Bold"/>
                <a:sym typeface="IBM Plex Sans Bold"/>
              </a:rPr>
              <a:t>RESULTS COMPARISON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17278350" y="0"/>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17278350" y="7262754"/>
            <a:ext cx="0" cy="96012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9900992" y="1979136"/>
            <a:ext cx="6328727" cy="6328727"/>
          </a:xfrm>
          <a:custGeom>
            <a:avLst/>
            <a:gdLst/>
            <a:ahLst/>
            <a:cxnLst/>
            <a:rect r="r" b="b" t="t" l="l"/>
            <a:pathLst>
              <a:path h="6328727" w="6328727">
                <a:moveTo>
                  <a:pt x="0" y="0"/>
                </a:moveTo>
                <a:lnTo>
                  <a:pt x="6328727" y="0"/>
                </a:lnTo>
                <a:lnTo>
                  <a:pt x="6328727" y="6328728"/>
                </a:lnTo>
                <a:lnTo>
                  <a:pt x="0" y="6328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528221" y="1317171"/>
            <a:ext cx="3477986" cy="3477986"/>
          </a:xfrm>
          <a:custGeom>
            <a:avLst/>
            <a:gdLst/>
            <a:ahLst/>
            <a:cxnLst/>
            <a:rect r="r" b="b" t="t" l="l"/>
            <a:pathLst>
              <a:path h="3477986" w="3477986">
                <a:moveTo>
                  <a:pt x="0" y="0"/>
                </a:moveTo>
                <a:lnTo>
                  <a:pt x="3477986" y="0"/>
                </a:lnTo>
                <a:lnTo>
                  <a:pt x="3477986" y="3477986"/>
                </a:lnTo>
                <a:lnTo>
                  <a:pt x="0" y="3477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50421" y="5778066"/>
            <a:ext cx="2737757" cy="2737757"/>
          </a:xfrm>
          <a:custGeom>
            <a:avLst/>
            <a:gdLst/>
            <a:ahLst/>
            <a:cxnLst/>
            <a:rect r="r" b="b" t="t" l="l"/>
            <a:pathLst>
              <a:path h="2737757" w="2737757">
                <a:moveTo>
                  <a:pt x="0" y="0"/>
                </a:moveTo>
                <a:lnTo>
                  <a:pt x="2737758" y="0"/>
                </a:lnTo>
                <a:lnTo>
                  <a:pt x="2737758" y="2737757"/>
                </a:lnTo>
                <a:lnTo>
                  <a:pt x="0" y="2737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788034" y="4352935"/>
            <a:ext cx="7565516" cy="2193036"/>
          </a:xfrm>
          <a:prstGeom prst="rect">
            <a:avLst/>
          </a:prstGeom>
        </p:spPr>
        <p:txBody>
          <a:bodyPr anchor="t" rtlCol="false" tIns="0" lIns="0" bIns="0" rIns="0">
            <a:spAutoFit/>
          </a:bodyPr>
          <a:lstStyle/>
          <a:p>
            <a:pPr algn="l">
              <a:lnSpc>
                <a:spcPts val="8756"/>
              </a:lnSpc>
            </a:pPr>
            <a:r>
              <a:rPr lang="en-US" b="true" sz="6999" spc="-20">
                <a:solidFill>
                  <a:srgbClr val="D7E5D8"/>
                </a:solidFill>
                <a:latin typeface="IBM Plex Sans Bold"/>
                <a:ea typeface="IBM Plex Sans Bold"/>
                <a:cs typeface="IBM Plex Sans Bold"/>
                <a:sym typeface="IBM Plex Sans Bold"/>
              </a:rPr>
              <a:t>AND TEAM APPROACH</a:t>
            </a:r>
          </a:p>
        </p:txBody>
      </p:sp>
      <p:sp>
        <p:nvSpPr>
          <p:cNvPr name="TextBox 8" id="8"/>
          <p:cNvSpPr txBox="true"/>
          <p:nvPr/>
        </p:nvSpPr>
        <p:spPr>
          <a:xfrm rot="0">
            <a:off x="1788034" y="2748679"/>
            <a:ext cx="7565516" cy="1216203"/>
          </a:xfrm>
          <a:prstGeom prst="rect">
            <a:avLst/>
          </a:prstGeom>
        </p:spPr>
        <p:txBody>
          <a:bodyPr anchor="t" rtlCol="false" tIns="0" lIns="0" bIns="0" rIns="0">
            <a:spAutoFit/>
          </a:bodyPr>
          <a:lstStyle/>
          <a:p>
            <a:pPr algn="l">
              <a:lnSpc>
                <a:spcPts val="9777"/>
              </a:lnSpc>
            </a:pPr>
            <a:r>
              <a:rPr lang="en-US" b="true" sz="7815" spc="-23">
                <a:solidFill>
                  <a:srgbClr val="9CD52C"/>
                </a:solidFill>
                <a:latin typeface="IBM Plex Sans Bold"/>
                <a:ea typeface="IBM Plex Sans Bold"/>
                <a:cs typeface="IBM Plex Sans Bold"/>
                <a:sym typeface="IBM Plex Sans Bold"/>
              </a:rPr>
              <a:t>METHODOLOGY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677381" y="1059031"/>
            <a:ext cx="15445245"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GOALS</a:t>
            </a:r>
          </a:p>
        </p:txBody>
      </p:sp>
      <p:sp>
        <p:nvSpPr>
          <p:cNvPr name="AutoShape 3" id="3"/>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5" id="5"/>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15957252" y="1600445"/>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63090" y="6195206"/>
            <a:ext cx="1174273" cy="1174273"/>
          </a:xfrm>
          <a:custGeom>
            <a:avLst/>
            <a:gdLst/>
            <a:ahLst/>
            <a:cxnLst/>
            <a:rect r="r" b="b" t="t" l="l"/>
            <a:pathLst>
              <a:path h="1174273" w="1174273">
                <a:moveTo>
                  <a:pt x="0" y="0"/>
                </a:moveTo>
                <a:lnTo>
                  <a:pt x="1174273" y="0"/>
                </a:lnTo>
                <a:lnTo>
                  <a:pt x="1174273" y="1174273"/>
                </a:lnTo>
                <a:lnTo>
                  <a:pt x="0" y="117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517684" y="6961436"/>
            <a:ext cx="3604942" cy="3604942"/>
          </a:xfrm>
          <a:custGeom>
            <a:avLst/>
            <a:gdLst/>
            <a:ahLst/>
            <a:cxnLst/>
            <a:rect r="r" b="b" t="t" l="l"/>
            <a:pathLst>
              <a:path h="3604942" w="3604942">
                <a:moveTo>
                  <a:pt x="0" y="0"/>
                </a:moveTo>
                <a:lnTo>
                  <a:pt x="3604942" y="0"/>
                </a:lnTo>
                <a:lnTo>
                  <a:pt x="3604942" y="3604943"/>
                </a:lnTo>
                <a:lnTo>
                  <a:pt x="0" y="36049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734722" y="2186123"/>
            <a:ext cx="13070005" cy="286181"/>
          </a:xfrm>
          <a:prstGeom prst="rect">
            <a:avLst/>
          </a:prstGeom>
        </p:spPr>
        <p:txBody>
          <a:bodyPr anchor="t" rtlCol="false" tIns="0" lIns="0" bIns="0" rIns="0">
            <a:spAutoFit/>
          </a:bodyPr>
          <a:lstStyle/>
          <a:p>
            <a:pPr algn="l">
              <a:lnSpc>
                <a:spcPts val="2538"/>
              </a:lnSpc>
            </a:pPr>
            <a:r>
              <a:rPr lang="en-US" sz="1575" spc="-4">
                <a:solidFill>
                  <a:srgbClr val="D7E5D8"/>
                </a:solidFill>
                <a:latin typeface="IBM Plex Sans"/>
                <a:ea typeface="IBM Plex Sans"/>
                <a:cs typeface="IBM Plex Sans"/>
                <a:sym typeface="IBM Plex Sans"/>
              </a:rPr>
              <a:t>Experimental setup for LSTM text generation model utilizing  optimization and normalization techniques.</a:t>
            </a:r>
          </a:p>
        </p:txBody>
      </p:sp>
      <p:sp>
        <p:nvSpPr>
          <p:cNvPr name="TextBox 10" id="10"/>
          <p:cNvSpPr txBox="true"/>
          <p:nvPr/>
        </p:nvSpPr>
        <p:spPr>
          <a:xfrm rot="0">
            <a:off x="10357475" y="4025663"/>
            <a:ext cx="6204158" cy="62998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Including text dataset, dataset size, </a:t>
            </a:r>
            <a:r>
              <a:rPr lang="en-US" b="true" sz="1507" spc="21">
                <a:solidFill>
                  <a:srgbClr val="D7E5D8"/>
                </a:solidFill>
                <a:latin typeface="Amicale Bold"/>
                <a:ea typeface="Amicale Bold"/>
                <a:cs typeface="Amicale Bold"/>
                <a:sym typeface="Amicale Bold"/>
              </a:rPr>
              <a:t>batch size</a:t>
            </a:r>
            <a:r>
              <a:rPr lang="en-US" sz="1507" spc="21">
                <a:solidFill>
                  <a:srgbClr val="D7E5D8"/>
                </a:solidFill>
                <a:latin typeface="Amicale"/>
                <a:ea typeface="Amicale"/>
                <a:cs typeface="Amicale"/>
                <a:sym typeface="Amicale"/>
              </a:rPr>
              <a:t> (chosen according to VRAM max) according to our group compute.</a:t>
            </a:r>
          </a:p>
        </p:txBody>
      </p:sp>
      <p:sp>
        <p:nvSpPr>
          <p:cNvPr name="TextBox 11" id="11"/>
          <p:cNvSpPr txBox="true"/>
          <p:nvPr/>
        </p:nvSpPr>
        <p:spPr>
          <a:xfrm rot="0">
            <a:off x="10357475" y="3452854"/>
            <a:ext cx="6253145"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Design model to compute constraints</a:t>
            </a:r>
          </a:p>
        </p:txBody>
      </p:sp>
      <p:sp>
        <p:nvSpPr>
          <p:cNvPr name="TextBox 12" id="12"/>
          <p:cNvSpPr txBox="true"/>
          <p:nvPr/>
        </p:nvSpPr>
        <p:spPr>
          <a:xfrm rot="0">
            <a:off x="9183094" y="3192130"/>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a:t>
            </a:r>
          </a:p>
        </p:txBody>
      </p:sp>
      <p:sp>
        <p:nvSpPr>
          <p:cNvPr name="TextBox 13" id="13"/>
          <p:cNvSpPr txBox="true"/>
          <p:nvPr/>
        </p:nvSpPr>
        <p:spPr>
          <a:xfrm rot="0">
            <a:off x="10406461" y="5950450"/>
            <a:ext cx="6204158" cy="32518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Evaluate via perplexity metric and time to train.</a:t>
            </a:r>
          </a:p>
        </p:txBody>
      </p:sp>
      <p:sp>
        <p:nvSpPr>
          <p:cNvPr name="TextBox 14" id="14"/>
          <p:cNvSpPr txBox="true"/>
          <p:nvPr/>
        </p:nvSpPr>
        <p:spPr>
          <a:xfrm rot="0">
            <a:off x="10396568" y="5377642"/>
            <a:ext cx="4614829"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Tune Hyperparameters </a:t>
            </a:r>
          </a:p>
        </p:txBody>
      </p:sp>
      <p:sp>
        <p:nvSpPr>
          <p:cNvPr name="TextBox 15" id="15"/>
          <p:cNvSpPr txBox="true"/>
          <p:nvPr/>
        </p:nvSpPr>
        <p:spPr>
          <a:xfrm rot="0">
            <a:off x="9144000" y="5116918"/>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02</a:t>
            </a:r>
          </a:p>
        </p:txBody>
      </p:sp>
      <p:sp>
        <p:nvSpPr>
          <p:cNvPr name="TextBox 16" id="16"/>
          <p:cNvSpPr txBox="true"/>
          <p:nvPr/>
        </p:nvSpPr>
        <p:spPr>
          <a:xfrm rot="0">
            <a:off x="10357475" y="7738165"/>
            <a:ext cx="6204158" cy="3213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a:ea typeface="Amicale"/>
                <a:cs typeface="Amicale"/>
                <a:sym typeface="Amicale"/>
              </a:rPr>
              <a:t>Adjust model design as needed, and normalization between layers.</a:t>
            </a:r>
          </a:p>
        </p:txBody>
      </p:sp>
      <p:sp>
        <p:nvSpPr>
          <p:cNvPr name="TextBox 17" id="17"/>
          <p:cNvSpPr txBox="true"/>
          <p:nvPr/>
        </p:nvSpPr>
        <p:spPr>
          <a:xfrm rot="0">
            <a:off x="10357475" y="6993561"/>
            <a:ext cx="5964116"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Generate visually intelligible output</a:t>
            </a:r>
          </a:p>
        </p:txBody>
      </p:sp>
      <p:sp>
        <p:nvSpPr>
          <p:cNvPr name="TextBox 18" id="18"/>
          <p:cNvSpPr txBox="true"/>
          <p:nvPr/>
        </p:nvSpPr>
        <p:spPr>
          <a:xfrm rot="0">
            <a:off x="9183094" y="6732836"/>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03</a:t>
            </a:r>
          </a:p>
        </p:txBody>
      </p:sp>
      <p:sp>
        <p:nvSpPr>
          <p:cNvPr name="Freeform 19" id="19"/>
          <p:cNvSpPr/>
          <p:nvPr/>
        </p:nvSpPr>
        <p:spPr>
          <a:xfrm flipH="false" flipV="false" rot="0">
            <a:off x="2338250" y="3471904"/>
            <a:ext cx="4977437" cy="5053236"/>
          </a:xfrm>
          <a:custGeom>
            <a:avLst/>
            <a:gdLst/>
            <a:ahLst/>
            <a:cxnLst/>
            <a:rect r="r" b="b" t="t" l="l"/>
            <a:pathLst>
              <a:path h="5053236" w="4977437">
                <a:moveTo>
                  <a:pt x="0" y="0"/>
                </a:moveTo>
                <a:lnTo>
                  <a:pt x="4977437" y="0"/>
                </a:lnTo>
                <a:lnTo>
                  <a:pt x="4977437" y="5053236"/>
                </a:lnTo>
                <a:lnTo>
                  <a:pt x="0" y="5053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55366" y="361587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TextBox 9" id="9"/>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10" id="10"/>
          <p:cNvSpPr txBox="true"/>
          <p:nvPr/>
        </p:nvSpPr>
        <p:spPr>
          <a:xfrm rot="0">
            <a:off x="8594293" y="3580962"/>
            <a:ext cx="4068760" cy="577191"/>
          </a:xfrm>
          <a:prstGeom prst="rect">
            <a:avLst/>
          </a:prstGeom>
        </p:spPr>
        <p:txBody>
          <a:bodyPr anchor="t" rtlCol="false" tIns="0" lIns="0" bIns="0" rIns="0">
            <a:spAutoFit/>
          </a:bodyPr>
          <a:lstStyle/>
          <a:p>
            <a:pPr algn="l">
              <a:lnSpc>
                <a:spcPts val="4782"/>
              </a:lnSpc>
            </a:pPr>
            <a:r>
              <a:rPr lang="en-US" b="true" sz="3710" spc="37">
                <a:solidFill>
                  <a:srgbClr val="B7EE4A"/>
                </a:solidFill>
                <a:latin typeface="IBM Plex Sans Bold"/>
                <a:ea typeface="IBM Plex Sans Bold"/>
                <a:cs typeface="IBM Plex Sans Bold"/>
                <a:sym typeface="IBM Plex Sans Bold"/>
              </a:rPr>
              <a:t>GPU size</a:t>
            </a:r>
          </a:p>
        </p:txBody>
      </p:sp>
      <p:sp>
        <p:nvSpPr>
          <p:cNvPr name="TextBox 11" id="11"/>
          <p:cNvSpPr txBox="true"/>
          <p:nvPr/>
        </p:nvSpPr>
        <p:spPr>
          <a:xfrm rot="0">
            <a:off x="6660741" y="3317736"/>
            <a:ext cx="1349542" cy="2013091"/>
          </a:xfrm>
          <a:prstGeom prst="rect">
            <a:avLst/>
          </a:prstGeom>
        </p:spPr>
        <p:txBody>
          <a:bodyPr anchor="t" rtlCol="false" tIns="0" lIns="0" bIns="0" rIns="0">
            <a:spAutoFit/>
          </a:bodyPr>
          <a:lstStyle/>
          <a:p>
            <a:pPr algn="l">
              <a:lnSpc>
                <a:spcPts val="8125"/>
              </a:lnSpc>
            </a:pPr>
            <a:r>
              <a:rPr lang="en-US" sz="5527" b="true">
                <a:solidFill>
                  <a:srgbClr val="B7EE4A"/>
                </a:solidFill>
                <a:latin typeface="Montserrat Ultra-Bold"/>
                <a:ea typeface="Montserrat Ultra-Bold"/>
                <a:cs typeface="Montserrat Ultra-Bold"/>
                <a:sym typeface="Montserrat Ultra-Bold"/>
              </a:rPr>
              <a:t>01.1</a:t>
            </a:r>
          </a:p>
          <a:p>
            <a:pPr algn="l">
              <a:lnSpc>
                <a:spcPts val="8125"/>
              </a:lnSpc>
            </a:pPr>
          </a:p>
        </p:txBody>
      </p:sp>
      <p:sp>
        <p:nvSpPr>
          <p:cNvPr name="TextBox 12" id="12"/>
          <p:cNvSpPr txBox="true"/>
          <p:nvPr/>
        </p:nvSpPr>
        <p:spPr>
          <a:xfrm rot="0">
            <a:off x="10058851" y="5424704"/>
            <a:ext cx="5730615" cy="577191"/>
          </a:xfrm>
          <a:prstGeom prst="rect">
            <a:avLst/>
          </a:prstGeom>
        </p:spPr>
        <p:txBody>
          <a:bodyPr anchor="t" rtlCol="false" tIns="0" lIns="0" bIns="0" rIns="0">
            <a:spAutoFit/>
          </a:bodyPr>
          <a:lstStyle/>
          <a:p>
            <a:pPr algn="l">
              <a:lnSpc>
                <a:spcPts val="4782"/>
              </a:lnSpc>
            </a:pPr>
            <a:r>
              <a:rPr lang="en-US" b="true" sz="3710" spc="37">
                <a:solidFill>
                  <a:srgbClr val="9CD52C">
                    <a:alpha val="26667"/>
                  </a:srgbClr>
                </a:solidFill>
                <a:latin typeface="IBM Plex Sans Bold"/>
                <a:ea typeface="IBM Plex Sans Bold"/>
                <a:cs typeface="IBM Plex Sans Bold"/>
                <a:sym typeface="IBM Plex Sans Bold"/>
              </a:rPr>
              <a:t>Batch Size</a:t>
            </a:r>
          </a:p>
        </p:txBody>
      </p:sp>
      <p:sp>
        <p:nvSpPr>
          <p:cNvPr name="TextBox 13" id="13"/>
          <p:cNvSpPr txBox="true"/>
          <p:nvPr/>
        </p:nvSpPr>
        <p:spPr>
          <a:xfrm rot="0">
            <a:off x="8010284" y="5072821"/>
            <a:ext cx="1669688" cy="987970"/>
          </a:xfrm>
          <a:prstGeom prst="rect">
            <a:avLst/>
          </a:prstGeom>
        </p:spPr>
        <p:txBody>
          <a:bodyPr anchor="t" rtlCol="false" tIns="0" lIns="0" bIns="0" rIns="0">
            <a:spAutoFit/>
          </a:bodyPr>
          <a:lstStyle/>
          <a:p>
            <a:pPr algn="l">
              <a:lnSpc>
                <a:spcPts val="8125"/>
              </a:lnSpc>
            </a:pPr>
            <a:r>
              <a:rPr lang="en-US" b="true" sz="5527">
                <a:solidFill>
                  <a:srgbClr val="9CD52C">
                    <a:alpha val="26667"/>
                  </a:srgbClr>
                </a:solidFill>
                <a:latin typeface="Montserrat Ultra-Bold"/>
                <a:ea typeface="Montserrat Ultra-Bold"/>
                <a:cs typeface="Montserrat Ultra-Bold"/>
                <a:sym typeface="Montserrat Ultra-Bold"/>
              </a:rPr>
              <a:t>01.2</a:t>
            </a:r>
          </a:p>
        </p:txBody>
      </p:sp>
      <p:sp>
        <p:nvSpPr>
          <p:cNvPr name="TextBox 14" id="14"/>
          <p:cNvSpPr txBox="true"/>
          <p:nvPr/>
        </p:nvSpPr>
        <p:spPr>
          <a:xfrm rot="0">
            <a:off x="11943750" y="7268390"/>
            <a:ext cx="4951233" cy="577191"/>
          </a:xfrm>
          <a:prstGeom prst="rect">
            <a:avLst/>
          </a:prstGeom>
        </p:spPr>
        <p:txBody>
          <a:bodyPr anchor="t" rtlCol="false" tIns="0" lIns="0" bIns="0" rIns="0">
            <a:spAutoFit/>
          </a:bodyPr>
          <a:lstStyle/>
          <a:p>
            <a:pPr algn="l">
              <a:lnSpc>
                <a:spcPts val="4782"/>
              </a:lnSpc>
            </a:pPr>
            <a:r>
              <a:rPr lang="en-US" b="true" sz="3710" spc="37">
                <a:solidFill>
                  <a:srgbClr val="9CD52C">
                    <a:alpha val="26667"/>
                  </a:srgbClr>
                </a:solidFill>
                <a:latin typeface="IBM Plex Sans Bold"/>
                <a:ea typeface="IBM Plex Sans Bold"/>
                <a:cs typeface="IBM Plex Sans Bold"/>
                <a:sym typeface="IBM Plex Sans Bold"/>
              </a:rPr>
              <a:t>Dataset and size</a:t>
            </a:r>
          </a:p>
        </p:txBody>
      </p:sp>
      <p:sp>
        <p:nvSpPr>
          <p:cNvPr name="TextBox 15" id="15"/>
          <p:cNvSpPr txBox="true"/>
          <p:nvPr/>
        </p:nvSpPr>
        <p:spPr>
          <a:xfrm rot="0">
            <a:off x="9679972" y="6916506"/>
            <a:ext cx="1558212" cy="987970"/>
          </a:xfrm>
          <a:prstGeom prst="rect">
            <a:avLst/>
          </a:prstGeom>
        </p:spPr>
        <p:txBody>
          <a:bodyPr anchor="t" rtlCol="false" tIns="0" lIns="0" bIns="0" rIns="0">
            <a:spAutoFit/>
          </a:bodyPr>
          <a:lstStyle/>
          <a:p>
            <a:pPr algn="l">
              <a:lnSpc>
                <a:spcPts val="8125"/>
              </a:lnSpc>
            </a:pPr>
            <a:r>
              <a:rPr lang="en-US" b="true" sz="5527">
                <a:solidFill>
                  <a:srgbClr val="9CD52C">
                    <a:alpha val="26667"/>
                  </a:srgbClr>
                </a:solidFill>
                <a:latin typeface="Montserrat Ultra-Bold"/>
                <a:ea typeface="Montserrat Ultra-Bold"/>
                <a:cs typeface="Montserrat Ultra-Bold"/>
                <a:sym typeface="Montserrat Ultra-Bold"/>
              </a:rPr>
              <a:t>01.3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7" id="7"/>
          <p:cNvSpPr txBox="true"/>
          <p:nvPr/>
        </p:nvSpPr>
        <p:spPr>
          <a:xfrm rot="0">
            <a:off x="8423844" y="4142953"/>
            <a:ext cx="8835456" cy="4585423"/>
          </a:xfrm>
          <a:prstGeom prst="rect">
            <a:avLst/>
          </a:prstGeom>
        </p:spPr>
        <p:txBody>
          <a:bodyPr anchor="t" rtlCol="false" tIns="0" lIns="0" bIns="0" rIns="0">
            <a:spAutoFit/>
          </a:bodyPr>
          <a:lstStyle/>
          <a:p>
            <a:pPr algn="l" marL="693036" indent="-346518" lvl="1">
              <a:lnSpc>
                <a:spcPts val="5171"/>
              </a:lnSpc>
              <a:buFont typeface="Arial"/>
              <a:buChar char="•"/>
            </a:pPr>
            <a:r>
              <a:rPr lang="en-US" b="true" sz="3209" spc="44">
                <a:solidFill>
                  <a:srgbClr val="D7E5D8"/>
                </a:solidFill>
                <a:latin typeface="Amicale Bold"/>
                <a:ea typeface="Amicale Bold"/>
                <a:cs typeface="Amicale Bold"/>
                <a:sym typeface="Amicale Bold"/>
              </a:rPr>
              <a:t>1.5 hrs at only 0.5%</a:t>
            </a:r>
            <a:r>
              <a:rPr lang="en-US" sz="3209" spc="44">
                <a:solidFill>
                  <a:srgbClr val="D7E5D8"/>
                </a:solidFill>
                <a:latin typeface="Amicale Light"/>
                <a:ea typeface="Amicale Light"/>
                <a:cs typeface="Amicale Light"/>
                <a:sym typeface="Amicale Light"/>
              </a:rPr>
              <a:t> of dataset size on our slowest team computer given a batch size of </a:t>
            </a:r>
            <a:r>
              <a:rPr lang="en-US" b="true" sz="3209" spc="44">
                <a:solidFill>
                  <a:srgbClr val="D7E5D8"/>
                </a:solidFill>
                <a:latin typeface="Amicale Bold"/>
                <a:ea typeface="Amicale Bold"/>
                <a:cs typeface="Amicale Bold"/>
                <a:sym typeface="Amicale Bold"/>
              </a:rPr>
              <a:t>64 </a:t>
            </a:r>
            <a:r>
              <a:rPr lang="en-US" sz="3209" spc="44">
                <a:solidFill>
                  <a:srgbClr val="D7E5D8"/>
                </a:solidFill>
                <a:latin typeface="Amicale"/>
                <a:ea typeface="Amicale"/>
                <a:cs typeface="Amicale"/>
                <a:sym typeface="Amicale"/>
              </a:rPr>
              <a:t>(NVIDIA RTX 2000).</a:t>
            </a:r>
            <a:r>
              <a:rPr lang="en-US" b="true" sz="3209" spc="44">
                <a:solidFill>
                  <a:srgbClr val="D7E5D8"/>
                </a:solidFill>
                <a:latin typeface="Amicale Bold"/>
                <a:ea typeface="Amicale Bold"/>
                <a:cs typeface="Amicale Bold"/>
                <a:sym typeface="Amicale Bold"/>
              </a:rPr>
              <a:t> </a:t>
            </a:r>
            <a:r>
              <a:rPr lang="en-US" sz="3209" spc="44">
                <a:solidFill>
                  <a:srgbClr val="D7E5D8"/>
                </a:solidFill>
                <a:latin typeface="Amicale"/>
                <a:ea typeface="Amicale"/>
                <a:cs typeface="Amicale"/>
                <a:sym typeface="Amicale"/>
              </a:rPr>
              <a:t>This proved unfeasible for </a:t>
            </a:r>
            <a:r>
              <a:rPr lang="en-US" b="true" sz="3209" spc="44">
                <a:solidFill>
                  <a:srgbClr val="D7E5D8"/>
                </a:solidFill>
                <a:latin typeface="Amicale Bold"/>
                <a:ea typeface="Amicale Bold"/>
                <a:cs typeface="Amicale Bold"/>
                <a:sym typeface="Amicale Bold"/>
              </a:rPr>
              <a:t>both our time and model accuracy because it was not enough data.</a:t>
            </a:r>
          </a:p>
          <a:p>
            <a:pPr algn="l">
              <a:lnSpc>
                <a:spcPts val="5171"/>
              </a:lnSpc>
            </a:pPr>
          </a:p>
        </p:txBody>
      </p:sp>
      <p:sp>
        <p:nvSpPr>
          <p:cNvPr name="TextBox 8" id="8"/>
          <p:cNvSpPr txBox="true"/>
          <p:nvPr/>
        </p:nvSpPr>
        <p:spPr>
          <a:xfrm rot="0">
            <a:off x="8423844" y="3451086"/>
            <a:ext cx="4068760" cy="577191"/>
          </a:xfrm>
          <a:prstGeom prst="rect">
            <a:avLst/>
          </a:prstGeom>
        </p:spPr>
        <p:txBody>
          <a:bodyPr anchor="t" rtlCol="false" tIns="0" lIns="0" bIns="0" rIns="0">
            <a:spAutoFit/>
          </a:bodyPr>
          <a:lstStyle/>
          <a:p>
            <a:pPr algn="l">
              <a:lnSpc>
                <a:spcPts val="4782"/>
              </a:lnSpc>
            </a:pPr>
            <a:r>
              <a:rPr lang="en-US" b="true" sz="3710" spc="37">
                <a:solidFill>
                  <a:srgbClr val="B7EE4A"/>
                </a:solidFill>
                <a:latin typeface="IBM Plex Sans Bold"/>
                <a:ea typeface="IBM Plex Sans Bold"/>
                <a:cs typeface="IBM Plex Sans Bold"/>
                <a:sym typeface="IBM Plex Sans Bold"/>
              </a:rPr>
              <a:t>GPU size</a:t>
            </a:r>
          </a:p>
        </p:txBody>
      </p:sp>
      <p:sp>
        <p:nvSpPr>
          <p:cNvPr name="TextBox 9" id="9"/>
          <p:cNvSpPr txBox="true"/>
          <p:nvPr/>
        </p:nvSpPr>
        <p:spPr>
          <a:xfrm rot="0">
            <a:off x="6660741" y="3317736"/>
            <a:ext cx="1349542" cy="2013091"/>
          </a:xfrm>
          <a:prstGeom prst="rect">
            <a:avLst/>
          </a:prstGeom>
        </p:spPr>
        <p:txBody>
          <a:bodyPr anchor="t" rtlCol="false" tIns="0" lIns="0" bIns="0" rIns="0">
            <a:spAutoFit/>
          </a:bodyPr>
          <a:lstStyle/>
          <a:p>
            <a:pPr algn="l">
              <a:lnSpc>
                <a:spcPts val="8125"/>
              </a:lnSpc>
            </a:pPr>
            <a:r>
              <a:rPr lang="en-US" sz="5527" b="true">
                <a:solidFill>
                  <a:srgbClr val="9CD52C"/>
                </a:solidFill>
                <a:latin typeface="Montserrat Ultra-Bold"/>
                <a:ea typeface="Montserrat Ultra-Bold"/>
                <a:cs typeface="Montserrat Ultra-Bold"/>
                <a:sym typeface="Montserrat Ultra-Bold"/>
              </a:rPr>
              <a:t>01.1</a:t>
            </a:r>
          </a:p>
          <a:p>
            <a:pPr algn="l">
              <a:lnSpc>
                <a:spcPts val="8125"/>
              </a:lnSpc>
            </a:pPr>
          </a:p>
        </p:txBody>
      </p:sp>
      <p:sp>
        <p:nvSpPr>
          <p:cNvPr name="Freeform 10" id="10"/>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723117" y="397990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7" id="7"/>
          <p:cNvSpPr txBox="true"/>
          <p:nvPr/>
        </p:nvSpPr>
        <p:spPr>
          <a:xfrm rot="0">
            <a:off x="8423844" y="4033419"/>
            <a:ext cx="8835456" cy="3038064"/>
          </a:xfrm>
          <a:prstGeom prst="rect">
            <a:avLst/>
          </a:prstGeom>
        </p:spPr>
        <p:txBody>
          <a:bodyPr anchor="t" rtlCol="false" tIns="0" lIns="0" bIns="0" rIns="0">
            <a:spAutoFit/>
          </a:bodyPr>
          <a:lstStyle/>
          <a:p>
            <a:pPr algn="l">
              <a:lnSpc>
                <a:spcPts val="3555"/>
              </a:lnSpc>
            </a:pPr>
          </a:p>
          <a:p>
            <a:pPr algn="l" marL="693036" indent="-346518" lvl="1">
              <a:lnSpc>
                <a:spcPts val="5171"/>
              </a:lnSpc>
              <a:buFont typeface="Arial"/>
              <a:buChar char="•"/>
            </a:pPr>
            <a:r>
              <a:rPr lang="en-US" b="true" sz="3209" spc="44">
                <a:solidFill>
                  <a:srgbClr val="D7E5D8"/>
                </a:solidFill>
                <a:latin typeface="Amicale Bold"/>
                <a:ea typeface="Amicale Bold"/>
                <a:cs typeface="Amicale Bold"/>
                <a:sym typeface="Amicale Bold"/>
              </a:rPr>
              <a:t> </a:t>
            </a:r>
            <a:r>
              <a:rPr lang="en-US" sz="3209" spc="44">
                <a:solidFill>
                  <a:srgbClr val="D7E5D8"/>
                </a:solidFill>
                <a:latin typeface="Amicale"/>
                <a:ea typeface="Amicale"/>
                <a:cs typeface="Amicale"/>
                <a:sym typeface="Amicale"/>
              </a:rPr>
              <a:t>Of our 3 computers, we decided to train on only 2 computers which could handle 5% of our original set. </a:t>
            </a:r>
          </a:p>
          <a:p>
            <a:pPr algn="l">
              <a:lnSpc>
                <a:spcPts val="5171"/>
              </a:lnSpc>
            </a:pPr>
          </a:p>
        </p:txBody>
      </p:sp>
      <p:sp>
        <p:nvSpPr>
          <p:cNvPr name="TextBox 8" id="8"/>
          <p:cNvSpPr txBox="true"/>
          <p:nvPr/>
        </p:nvSpPr>
        <p:spPr>
          <a:xfrm rot="0">
            <a:off x="8423844" y="3451086"/>
            <a:ext cx="4068760" cy="577191"/>
          </a:xfrm>
          <a:prstGeom prst="rect">
            <a:avLst/>
          </a:prstGeom>
        </p:spPr>
        <p:txBody>
          <a:bodyPr anchor="t" rtlCol="false" tIns="0" lIns="0" bIns="0" rIns="0">
            <a:spAutoFit/>
          </a:bodyPr>
          <a:lstStyle/>
          <a:p>
            <a:pPr algn="l">
              <a:lnSpc>
                <a:spcPts val="4782"/>
              </a:lnSpc>
            </a:pPr>
            <a:r>
              <a:rPr lang="en-US" b="true" sz="3710" spc="37">
                <a:solidFill>
                  <a:srgbClr val="B7EE4A"/>
                </a:solidFill>
                <a:latin typeface="IBM Plex Sans Bold"/>
                <a:ea typeface="IBM Plex Sans Bold"/>
                <a:cs typeface="IBM Plex Sans Bold"/>
                <a:sym typeface="IBM Plex Sans Bold"/>
              </a:rPr>
              <a:t>GPU size</a:t>
            </a:r>
          </a:p>
        </p:txBody>
      </p:sp>
      <p:sp>
        <p:nvSpPr>
          <p:cNvPr name="TextBox 9" id="9"/>
          <p:cNvSpPr txBox="true"/>
          <p:nvPr/>
        </p:nvSpPr>
        <p:spPr>
          <a:xfrm rot="0">
            <a:off x="6660741" y="3317736"/>
            <a:ext cx="1349542" cy="2013091"/>
          </a:xfrm>
          <a:prstGeom prst="rect">
            <a:avLst/>
          </a:prstGeom>
        </p:spPr>
        <p:txBody>
          <a:bodyPr anchor="t" rtlCol="false" tIns="0" lIns="0" bIns="0" rIns="0">
            <a:spAutoFit/>
          </a:bodyPr>
          <a:lstStyle/>
          <a:p>
            <a:pPr algn="l">
              <a:lnSpc>
                <a:spcPts val="8125"/>
              </a:lnSpc>
            </a:pPr>
            <a:r>
              <a:rPr lang="en-US" sz="5527" b="true">
                <a:solidFill>
                  <a:srgbClr val="9CD52C"/>
                </a:solidFill>
                <a:latin typeface="Montserrat Ultra-Bold"/>
                <a:ea typeface="Montserrat Ultra-Bold"/>
                <a:cs typeface="Montserrat Ultra-Bold"/>
                <a:sym typeface="Montserrat Ultra-Bold"/>
              </a:rPr>
              <a:t>01.1</a:t>
            </a:r>
          </a:p>
          <a:p>
            <a:pPr algn="l">
              <a:lnSpc>
                <a:spcPts val="8125"/>
              </a:lnSpc>
            </a:pPr>
          </a:p>
        </p:txBody>
      </p:sp>
      <p:sp>
        <p:nvSpPr>
          <p:cNvPr name="Freeform 10" id="10"/>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723117" y="397990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AutoShape 3" id="3"/>
          <p:cNvSpPr/>
          <p:nvPr/>
        </p:nvSpPr>
        <p:spPr>
          <a:xfrm flipH="true">
            <a:off x="403533" y="9461430"/>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7" id="7"/>
          <p:cNvSpPr txBox="true"/>
          <p:nvPr/>
        </p:nvSpPr>
        <p:spPr>
          <a:xfrm rot="0">
            <a:off x="8423844" y="4033419"/>
            <a:ext cx="8835456" cy="4341083"/>
          </a:xfrm>
          <a:prstGeom prst="rect">
            <a:avLst/>
          </a:prstGeom>
        </p:spPr>
        <p:txBody>
          <a:bodyPr anchor="t" rtlCol="false" tIns="0" lIns="0" bIns="0" rIns="0">
            <a:spAutoFit/>
          </a:bodyPr>
          <a:lstStyle/>
          <a:p>
            <a:pPr algn="l">
              <a:lnSpc>
                <a:spcPts val="3555"/>
              </a:lnSpc>
            </a:pPr>
          </a:p>
          <a:p>
            <a:pPr algn="l" marL="693039" indent="-346519" lvl="1">
              <a:lnSpc>
                <a:spcPts val="5171"/>
              </a:lnSpc>
              <a:buFont typeface="Arial"/>
              <a:buChar char="•"/>
            </a:pPr>
            <a:r>
              <a:rPr lang="en-US" sz="3209" spc="44">
                <a:solidFill>
                  <a:srgbClr val="D7E5D8"/>
                </a:solidFill>
                <a:latin typeface="Amicale"/>
                <a:ea typeface="Amicale"/>
                <a:cs typeface="Amicale"/>
                <a:sym typeface="Amicale"/>
              </a:rPr>
              <a:t>After adjusting our starting model (batch size, perplexity score, and alternative dataset) we reverted to</a:t>
            </a:r>
            <a:r>
              <a:rPr lang="en-US" b="true" sz="3209" spc="44">
                <a:solidFill>
                  <a:srgbClr val="D7E5D8"/>
                </a:solidFill>
                <a:latin typeface="Amicale Bold"/>
                <a:ea typeface="Amicale Bold"/>
                <a:cs typeface="Amicale Bold"/>
                <a:sym typeface="Amicale Bold"/>
              </a:rPr>
              <a:t> only using the fastest computer</a:t>
            </a:r>
            <a:r>
              <a:rPr lang="en-US" sz="3209" spc="44">
                <a:solidFill>
                  <a:srgbClr val="D7E5D8"/>
                </a:solidFill>
                <a:latin typeface="Amicale"/>
                <a:ea typeface="Amicale"/>
                <a:cs typeface="Amicale"/>
                <a:sym typeface="Amicale"/>
              </a:rPr>
              <a:t> to for hyperparameter tuning (NVIDIA 4090).</a:t>
            </a:r>
          </a:p>
          <a:p>
            <a:pPr algn="l">
              <a:lnSpc>
                <a:spcPts val="5171"/>
              </a:lnSpc>
            </a:pPr>
          </a:p>
        </p:txBody>
      </p:sp>
      <p:sp>
        <p:nvSpPr>
          <p:cNvPr name="TextBox 8" id="8"/>
          <p:cNvSpPr txBox="true"/>
          <p:nvPr/>
        </p:nvSpPr>
        <p:spPr>
          <a:xfrm rot="0">
            <a:off x="8423844" y="3451086"/>
            <a:ext cx="4068760" cy="577191"/>
          </a:xfrm>
          <a:prstGeom prst="rect">
            <a:avLst/>
          </a:prstGeom>
        </p:spPr>
        <p:txBody>
          <a:bodyPr anchor="t" rtlCol="false" tIns="0" lIns="0" bIns="0" rIns="0">
            <a:spAutoFit/>
          </a:bodyPr>
          <a:lstStyle/>
          <a:p>
            <a:pPr algn="l">
              <a:lnSpc>
                <a:spcPts val="4782"/>
              </a:lnSpc>
            </a:pPr>
            <a:r>
              <a:rPr lang="en-US" b="true" sz="3710" spc="37">
                <a:solidFill>
                  <a:srgbClr val="B7EE4A"/>
                </a:solidFill>
                <a:latin typeface="IBM Plex Sans Bold"/>
                <a:ea typeface="IBM Plex Sans Bold"/>
                <a:cs typeface="IBM Plex Sans Bold"/>
                <a:sym typeface="IBM Plex Sans Bold"/>
              </a:rPr>
              <a:t>GPU size</a:t>
            </a:r>
          </a:p>
        </p:txBody>
      </p:sp>
      <p:sp>
        <p:nvSpPr>
          <p:cNvPr name="TextBox 9" id="9"/>
          <p:cNvSpPr txBox="true"/>
          <p:nvPr/>
        </p:nvSpPr>
        <p:spPr>
          <a:xfrm rot="0">
            <a:off x="6660741" y="3317736"/>
            <a:ext cx="1349542" cy="2013091"/>
          </a:xfrm>
          <a:prstGeom prst="rect">
            <a:avLst/>
          </a:prstGeom>
        </p:spPr>
        <p:txBody>
          <a:bodyPr anchor="t" rtlCol="false" tIns="0" lIns="0" bIns="0" rIns="0">
            <a:spAutoFit/>
          </a:bodyPr>
          <a:lstStyle/>
          <a:p>
            <a:pPr algn="l">
              <a:lnSpc>
                <a:spcPts val="8125"/>
              </a:lnSpc>
            </a:pPr>
            <a:r>
              <a:rPr lang="en-US" sz="5527" b="true">
                <a:solidFill>
                  <a:srgbClr val="9CD52C"/>
                </a:solidFill>
                <a:latin typeface="Montserrat Ultra-Bold"/>
                <a:ea typeface="Montserrat Ultra-Bold"/>
                <a:cs typeface="Montserrat Ultra-Bold"/>
                <a:sym typeface="Montserrat Ultra-Bold"/>
              </a:rPr>
              <a:t>01.1</a:t>
            </a:r>
          </a:p>
          <a:p>
            <a:pPr algn="l">
              <a:lnSpc>
                <a:spcPts val="8125"/>
              </a:lnSpc>
            </a:pPr>
          </a:p>
        </p:txBody>
      </p:sp>
      <p:sp>
        <p:nvSpPr>
          <p:cNvPr name="Freeform 10" id="10"/>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723117" y="397990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87655" y="3615878"/>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TextBox 9" id="9"/>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10" id="10"/>
          <p:cNvSpPr txBox="true"/>
          <p:nvPr/>
        </p:nvSpPr>
        <p:spPr>
          <a:xfrm rot="0">
            <a:off x="8594293" y="3580962"/>
            <a:ext cx="4068760" cy="577191"/>
          </a:xfrm>
          <a:prstGeom prst="rect">
            <a:avLst/>
          </a:prstGeom>
        </p:spPr>
        <p:txBody>
          <a:bodyPr anchor="t" rtlCol="false" tIns="0" lIns="0" bIns="0" rIns="0">
            <a:spAutoFit/>
          </a:bodyPr>
          <a:lstStyle/>
          <a:p>
            <a:pPr algn="l">
              <a:lnSpc>
                <a:spcPts val="4782"/>
              </a:lnSpc>
            </a:pPr>
            <a:r>
              <a:rPr lang="en-US" b="true" sz="3710" spc="37">
                <a:solidFill>
                  <a:srgbClr val="B7EE4A">
                    <a:alpha val="26667"/>
                  </a:srgbClr>
                </a:solidFill>
                <a:latin typeface="IBM Plex Sans Bold"/>
                <a:ea typeface="IBM Plex Sans Bold"/>
                <a:cs typeface="IBM Plex Sans Bold"/>
                <a:sym typeface="IBM Plex Sans Bold"/>
              </a:rPr>
              <a:t>GPU size</a:t>
            </a:r>
          </a:p>
        </p:txBody>
      </p:sp>
      <p:sp>
        <p:nvSpPr>
          <p:cNvPr name="TextBox 11" id="11"/>
          <p:cNvSpPr txBox="true"/>
          <p:nvPr/>
        </p:nvSpPr>
        <p:spPr>
          <a:xfrm rot="0">
            <a:off x="6660741" y="3317736"/>
            <a:ext cx="1349542" cy="2013091"/>
          </a:xfrm>
          <a:prstGeom prst="rect">
            <a:avLst/>
          </a:prstGeom>
        </p:spPr>
        <p:txBody>
          <a:bodyPr anchor="t" rtlCol="false" tIns="0" lIns="0" bIns="0" rIns="0">
            <a:spAutoFit/>
          </a:bodyPr>
          <a:lstStyle/>
          <a:p>
            <a:pPr algn="l">
              <a:lnSpc>
                <a:spcPts val="8125"/>
              </a:lnSpc>
            </a:pPr>
            <a:r>
              <a:rPr lang="en-US" sz="5527" b="true">
                <a:solidFill>
                  <a:srgbClr val="B7EE4A">
                    <a:alpha val="26667"/>
                  </a:srgbClr>
                </a:solidFill>
                <a:latin typeface="Montserrat Ultra-Bold"/>
                <a:ea typeface="Montserrat Ultra-Bold"/>
                <a:cs typeface="Montserrat Ultra-Bold"/>
                <a:sym typeface="Montserrat Ultra-Bold"/>
              </a:rPr>
              <a:t>01.1</a:t>
            </a:r>
          </a:p>
          <a:p>
            <a:pPr algn="l">
              <a:lnSpc>
                <a:spcPts val="8125"/>
              </a:lnSpc>
            </a:pPr>
          </a:p>
        </p:txBody>
      </p:sp>
      <p:sp>
        <p:nvSpPr>
          <p:cNvPr name="TextBox 12" id="12"/>
          <p:cNvSpPr txBox="true"/>
          <p:nvPr/>
        </p:nvSpPr>
        <p:spPr>
          <a:xfrm rot="0">
            <a:off x="10058851" y="5424704"/>
            <a:ext cx="5730615" cy="577191"/>
          </a:xfrm>
          <a:prstGeom prst="rect">
            <a:avLst/>
          </a:prstGeom>
        </p:spPr>
        <p:txBody>
          <a:bodyPr anchor="t" rtlCol="false" tIns="0" lIns="0" bIns="0" rIns="0">
            <a:spAutoFit/>
          </a:bodyPr>
          <a:lstStyle/>
          <a:p>
            <a:pPr algn="l">
              <a:lnSpc>
                <a:spcPts val="4782"/>
              </a:lnSpc>
            </a:pPr>
            <a:r>
              <a:rPr lang="en-US" b="true" sz="3710" spc="37">
                <a:solidFill>
                  <a:srgbClr val="9CD52C"/>
                </a:solidFill>
                <a:latin typeface="IBM Plex Sans Bold"/>
                <a:ea typeface="IBM Plex Sans Bold"/>
                <a:cs typeface="IBM Plex Sans Bold"/>
                <a:sym typeface="IBM Plex Sans Bold"/>
              </a:rPr>
              <a:t>Batch Size</a:t>
            </a:r>
          </a:p>
        </p:txBody>
      </p:sp>
      <p:sp>
        <p:nvSpPr>
          <p:cNvPr name="TextBox 13" id="13"/>
          <p:cNvSpPr txBox="true"/>
          <p:nvPr/>
        </p:nvSpPr>
        <p:spPr>
          <a:xfrm rot="0">
            <a:off x="8010284" y="5072821"/>
            <a:ext cx="1669688"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01.2</a:t>
            </a:r>
          </a:p>
        </p:txBody>
      </p:sp>
      <p:sp>
        <p:nvSpPr>
          <p:cNvPr name="TextBox 14" id="14"/>
          <p:cNvSpPr txBox="true"/>
          <p:nvPr/>
        </p:nvSpPr>
        <p:spPr>
          <a:xfrm rot="0">
            <a:off x="11943750" y="7268390"/>
            <a:ext cx="4951233" cy="577191"/>
          </a:xfrm>
          <a:prstGeom prst="rect">
            <a:avLst/>
          </a:prstGeom>
        </p:spPr>
        <p:txBody>
          <a:bodyPr anchor="t" rtlCol="false" tIns="0" lIns="0" bIns="0" rIns="0">
            <a:spAutoFit/>
          </a:bodyPr>
          <a:lstStyle/>
          <a:p>
            <a:pPr algn="l">
              <a:lnSpc>
                <a:spcPts val="4782"/>
              </a:lnSpc>
            </a:pPr>
            <a:r>
              <a:rPr lang="en-US" b="true" sz="3710" spc="37">
                <a:solidFill>
                  <a:srgbClr val="9CD52C">
                    <a:alpha val="26667"/>
                  </a:srgbClr>
                </a:solidFill>
                <a:latin typeface="IBM Plex Sans Bold"/>
                <a:ea typeface="IBM Plex Sans Bold"/>
                <a:cs typeface="IBM Plex Sans Bold"/>
                <a:sym typeface="IBM Plex Sans Bold"/>
              </a:rPr>
              <a:t>Dataset and size</a:t>
            </a:r>
          </a:p>
        </p:txBody>
      </p:sp>
      <p:sp>
        <p:nvSpPr>
          <p:cNvPr name="TextBox 15" id="15"/>
          <p:cNvSpPr txBox="true"/>
          <p:nvPr/>
        </p:nvSpPr>
        <p:spPr>
          <a:xfrm rot="0">
            <a:off x="9679972" y="6916506"/>
            <a:ext cx="1558212" cy="987970"/>
          </a:xfrm>
          <a:prstGeom prst="rect">
            <a:avLst/>
          </a:prstGeom>
        </p:spPr>
        <p:txBody>
          <a:bodyPr anchor="t" rtlCol="false" tIns="0" lIns="0" bIns="0" rIns="0">
            <a:spAutoFit/>
          </a:bodyPr>
          <a:lstStyle/>
          <a:p>
            <a:pPr algn="l">
              <a:lnSpc>
                <a:spcPts val="8125"/>
              </a:lnSpc>
            </a:pPr>
            <a:r>
              <a:rPr lang="en-US" b="true" sz="5527">
                <a:solidFill>
                  <a:srgbClr val="9CD52C">
                    <a:alpha val="26667"/>
                  </a:srgbClr>
                </a:solidFill>
                <a:latin typeface="Montserrat Ultra-Bold"/>
                <a:ea typeface="Montserrat Ultra-Bold"/>
                <a:cs typeface="Montserrat Ultra-Bold"/>
                <a:sym typeface="Montserrat Ultra-Bold"/>
              </a:rPr>
              <a:t>01.3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17278350" y="0"/>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17278350" y="7262754"/>
            <a:ext cx="0" cy="96012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3528221" y="1317171"/>
            <a:ext cx="3477986" cy="3477986"/>
          </a:xfrm>
          <a:custGeom>
            <a:avLst/>
            <a:gdLst/>
            <a:ahLst/>
            <a:cxnLst/>
            <a:rect r="r" b="b" t="t" l="l"/>
            <a:pathLst>
              <a:path h="3477986" w="3477986">
                <a:moveTo>
                  <a:pt x="0" y="0"/>
                </a:moveTo>
                <a:lnTo>
                  <a:pt x="3477986" y="0"/>
                </a:lnTo>
                <a:lnTo>
                  <a:pt x="3477986" y="3477986"/>
                </a:lnTo>
                <a:lnTo>
                  <a:pt x="0" y="3477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5719340"/>
            <a:ext cx="2503534" cy="2503534"/>
          </a:xfrm>
          <a:custGeom>
            <a:avLst/>
            <a:gdLst/>
            <a:ahLst/>
            <a:cxnLst/>
            <a:rect r="r" b="b" t="t" l="l"/>
            <a:pathLst>
              <a:path h="2503534" w="2503534">
                <a:moveTo>
                  <a:pt x="0" y="0"/>
                </a:moveTo>
                <a:lnTo>
                  <a:pt x="2503534" y="0"/>
                </a:lnTo>
                <a:lnTo>
                  <a:pt x="2503534" y="2503534"/>
                </a:lnTo>
                <a:lnTo>
                  <a:pt x="0" y="2503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068987" y="5690765"/>
            <a:ext cx="6918263" cy="2110511"/>
          </a:xfrm>
          <a:prstGeom prst="rect">
            <a:avLst/>
          </a:prstGeom>
        </p:spPr>
        <p:txBody>
          <a:bodyPr anchor="t" rtlCol="false" tIns="0" lIns="0" bIns="0" rIns="0">
            <a:spAutoFit/>
          </a:bodyPr>
          <a:lstStyle/>
          <a:p>
            <a:pPr algn="l">
              <a:lnSpc>
                <a:spcPts val="8369"/>
              </a:lnSpc>
            </a:pPr>
            <a:r>
              <a:rPr lang="en-US" b="true" sz="6689" spc="-20">
                <a:solidFill>
                  <a:srgbClr val="D7E5D8"/>
                </a:solidFill>
                <a:latin typeface="IBM Plex Sans Bold"/>
                <a:ea typeface="IBM Plex Sans Bold"/>
                <a:cs typeface="IBM Plex Sans Bold"/>
                <a:sym typeface="IBM Plex Sans Bold"/>
              </a:rPr>
              <a:t>FOR TEXT GENERATION</a:t>
            </a:r>
          </a:p>
        </p:txBody>
      </p:sp>
      <p:sp>
        <p:nvSpPr>
          <p:cNvPr name="TextBox 7" id="7"/>
          <p:cNvSpPr txBox="true"/>
          <p:nvPr/>
        </p:nvSpPr>
        <p:spPr>
          <a:xfrm rot="0">
            <a:off x="2068987" y="2937156"/>
            <a:ext cx="6918263" cy="2558255"/>
          </a:xfrm>
          <a:prstGeom prst="rect">
            <a:avLst/>
          </a:prstGeom>
        </p:spPr>
        <p:txBody>
          <a:bodyPr anchor="t" rtlCol="false" tIns="0" lIns="0" bIns="0" rIns="0">
            <a:spAutoFit/>
          </a:bodyPr>
          <a:lstStyle/>
          <a:p>
            <a:pPr algn="l">
              <a:lnSpc>
                <a:spcPts val="11114"/>
              </a:lnSpc>
            </a:pPr>
            <a:r>
              <a:rPr lang="en-US" b="true" sz="8884" spc="-26">
                <a:solidFill>
                  <a:srgbClr val="9CD52C"/>
                </a:solidFill>
                <a:latin typeface="IBM Plex Sans Bold"/>
                <a:ea typeface="IBM Plex Sans Bold"/>
                <a:cs typeface="IBM Plex Sans Bold"/>
                <a:sym typeface="IBM Plex Sans Bold"/>
              </a:rPr>
              <a:t>LSTM MODEL</a:t>
            </a:r>
          </a:p>
          <a:p>
            <a:pPr algn="l">
              <a:lnSpc>
                <a:spcPts val="4575"/>
              </a:lnSpc>
            </a:pPr>
            <a:r>
              <a:rPr lang="en-US" b="true" sz="3657" spc="-10">
                <a:solidFill>
                  <a:srgbClr val="9CD52C"/>
                </a:solidFill>
                <a:latin typeface="IBM Plex Sans Bold"/>
                <a:ea typeface="IBM Plex Sans Bold"/>
                <a:cs typeface="IBM Plex Sans Bold"/>
                <a:sym typeface="IBM Plex Sans Bold"/>
              </a:rPr>
              <a:t>(</a:t>
            </a:r>
            <a:r>
              <a:rPr lang="en-US" b="true" sz="3657" spc="-10">
                <a:solidFill>
                  <a:srgbClr val="9CD52C"/>
                </a:solidFill>
                <a:latin typeface="IBM Plex Sans Bold"/>
                <a:ea typeface="IBM Plex Sans Bold"/>
                <a:cs typeface="IBM Plex Sans Bold"/>
                <a:sym typeface="IBM Plex Sans Bold"/>
              </a:rPr>
              <a:t>LONG TERM SHORT-TERM MEMORY MODEL)</a:t>
            </a:r>
          </a:p>
        </p:txBody>
      </p:sp>
      <p:sp>
        <p:nvSpPr>
          <p:cNvPr name="Freeform 8" id="8"/>
          <p:cNvSpPr/>
          <p:nvPr/>
        </p:nvSpPr>
        <p:spPr>
          <a:xfrm flipH="false" flipV="false" rot="0">
            <a:off x="9459495" y="1649140"/>
            <a:ext cx="6988719" cy="6988719"/>
          </a:xfrm>
          <a:custGeom>
            <a:avLst/>
            <a:gdLst/>
            <a:ahLst/>
            <a:cxnLst/>
            <a:rect r="r" b="b" t="t" l="l"/>
            <a:pathLst>
              <a:path h="6988719" w="6988719">
                <a:moveTo>
                  <a:pt x="0" y="0"/>
                </a:moveTo>
                <a:lnTo>
                  <a:pt x="6988719" y="0"/>
                </a:lnTo>
                <a:lnTo>
                  <a:pt x="6988719" y="6988720"/>
                </a:lnTo>
                <a:lnTo>
                  <a:pt x="0" y="69887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7" id="7"/>
          <p:cNvSpPr txBox="true"/>
          <p:nvPr/>
        </p:nvSpPr>
        <p:spPr>
          <a:xfrm rot="0">
            <a:off x="9280809" y="4175856"/>
            <a:ext cx="8729538" cy="4950040"/>
          </a:xfrm>
          <a:prstGeom prst="rect">
            <a:avLst/>
          </a:prstGeom>
        </p:spPr>
        <p:txBody>
          <a:bodyPr anchor="t" rtlCol="false" tIns="0" lIns="0" bIns="0" rIns="0">
            <a:spAutoFit/>
          </a:bodyPr>
          <a:lstStyle/>
          <a:p>
            <a:pPr algn="l" marL="477138" indent="-238569" lvl="1">
              <a:lnSpc>
                <a:spcPts val="3560"/>
              </a:lnSpc>
              <a:buFont typeface="Arial"/>
              <a:buChar char="•"/>
            </a:pPr>
            <a:r>
              <a:rPr lang="en-US" sz="2209" spc="30">
                <a:solidFill>
                  <a:srgbClr val="FFFFFF"/>
                </a:solidFill>
                <a:latin typeface="Amicale Light"/>
                <a:ea typeface="Amicale Light"/>
                <a:cs typeface="Amicale Light"/>
                <a:sym typeface="Amicale Light"/>
              </a:rPr>
              <a:t>After deciding to train on only 2 computers...</a:t>
            </a:r>
          </a:p>
          <a:p>
            <a:pPr algn="l">
              <a:lnSpc>
                <a:spcPts val="3560"/>
              </a:lnSpc>
            </a:pPr>
          </a:p>
          <a:p>
            <a:pPr algn="l" marL="477138" indent="-238569" lvl="1">
              <a:lnSpc>
                <a:spcPts val="3560"/>
              </a:lnSpc>
              <a:buFont typeface="Arial"/>
              <a:buChar char="•"/>
            </a:pPr>
            <a:r>
              <a:rPr lang="en-US" sz="2209" spc="30">
                <a:solidFill>
                  <a:srgbClr val="FFFFFF"/>
                </a:solidFill>
                <a:latin typeface="Amicale Light"/>
                <a:ea typeface="Amicale Light"/>
                <a:cs typeface="Amicale Light"/>
                <a:sym typeface="Amicale Light"/>
              </a:rPr>
              <a:t>We looked at VRAM for the slower computer of two (NVIDIA 4070) to increase the batch size until reaching just under the VRAM maximum at a </a:t>
            </a:r>
            <a:r>
              <a:rPr lang="en-US" b="true" sz="2209" spc="30">
                <a:solidFill>
                  <a:srgbClr val="FFFFFF"/>
                </a:solidFill>
                <a:latin typeface="Amicale Bold"/>
                <a:ea typeface="Amicale Bold"/>
                <a:cs typeface="Amicale Bold"/>
                <a:sym typeface="Amicale Bold"/>
              </a:rPr>
              <a:t>batch size of 512</a:t>
            </a:r>
            <a:r>
              <a:rPr lang="en-US" sz="2209" spc="30">
                <a:solidFill>
                  <a:srgbClr val="FFFFFF"/>
                </a:solidFill>
                <a:latin typeface="Amicale Light"/>
                <a:ea typeface="Amicale Light"/>
                <a:cs typeface="Amicale Light"/>
                <a:sym typeface="Amicale Light"/>
              </a:rPr>
              <a:t>. </a:t>
            </a:r>
          </a:p>
          <a:p>
            <a:pPr algn="l">
              <a:lnSpc>
                <a:spcPts val="3560"/>
              </a:lnSpc>
            </a:pPr>
          </a:p>
          <a:p>
            <a:pPr algn="l" marL="477138" indent="-238569" lvl="1">
              <a:lnSpc>
                <a:spcPts val="3560"/>
              </a:lnSpc>
              <a:buFont typeface="Arial"/>
              <a:buChar char="•"/>
            </a:pPr>
            <a:r>
              <a:rPr lang="en-US" sz="2209" spc="30">
                <a:solidFill>
                  <a:srgbClr val="FFFFFF"/>
                </a:solidFill>
                <a:latin typeface="Amicale Light"/>
                <a:ea typeface="Amicale Light"/>
                <a:cs typeface="Amicale Light"/>
                <a:sym typeface="Amicale Light"/>
              </a:rPr>
              <a:t>This combination of compute was u</a:t>
            </a:r>
            <a:r>
              <a:rPr lang="en-US" sz="2209" spc="30">
                <a:solidFill>
                  <a:srgbClr val="FFFFFF"/>
                </a:solidFill>
                <a:latin typeface="Amicale Light"/>
                <a:ea typeface="Amicale Light"/>
                <a:cs typeface="Amicale Light"/>
                <a:sym typeface="Amicale Light"/>
              </a:rPr>
              <a:t>sed for adding a perplexity score and </a:t>
            </a:r>
            <a:r>
              <a:rPr lang="en-US" b="true" sz="2209" spc="30">
                <a:solidFill>
                  <a:srgbClr val="FFFFFF"/>
                </a:solidFill>
                <a:latin typeface="Amicale Bold"/>
                <a:ea typeface="Amicale Bold"/>
                <a:cs typeface="Amicale Bold"/>
                <a:sym typeface="Amicale Bold"/>
              </a:rPr>
              <a:t>using a new dataset.</a:t>
            </a:r>
          </a:p>
          <a:p>
            <a:pPr algn="l">
              <a:lnSpc>
                <a:spcPts val="3560"/>
              </a:lnSpc>
            </a:pPr>
          </a:p>
          <a:p>
            <a:pPr algn="l" marL="477138" indent="-238569" lvl="1">
              <a:lnSpc>
                <a:spcPts val="3560"/>
              </a:lnSpc>
              <a:buFont typeface="Arial"/>
              <a:buChar char="•"/>
            </a:pPr>
            <a:r>
              <a:rPr lang="en-US" sz="2209" spc="30">
                <a:solidFill>
                  <a:srgbClr val="FFFFFF"/>
                </a:solidFill>
                <a:latin typeface="Amicale Light"/>
                <a:ea typeface="Amicale Light"/>
                <a:cs typeface="Amicale Light"/>
                <a:sym typeface="Amicale Light"/>
              </a:rPr>
              <a:t>This was the starting model, but batch sizes below this maximum would be tested in the tuning portion.</a:t>
            </a:r>
          </a:p>
        </p:txBody>
      </p:sp>
      <p:sp>
        <p:nvSpPr>
          <p:cNvPr name="TextBox 8" id="8"/>
          <p:cNvSpPr txBox="true"/>
          <p:nvPr/>
        </p:nvSpPr>
        <p:spPr>
          <a:xfrm rot="0">
            <a:off x="9280809" y="3582027"/>
            <a:ext cx="5730615" cy="577191"/>
          </a:xfrm>
          <a:prstGeom prst="rect">
            <a:avLst/>
          </a:prstGeom>
        </p:spPr>
        <p:txBody>
          <a:bodyPr anchor="t" rtlCol="false" tIns="0" lIns="0" bIns="0" rIns="0">
            <a:spAutoFit/>
          </a:bodyPr>
          <a:lstStyle/>
          <a:p>
            <a:pPr algn="l">
              <a:lnSpc>
                <a:spcPts val="4782"/>
              </a:lnSpc>
            </a:pPr>
            <a:r>
              <a:rPr lang="en-US" b="true" sz="3710" spc="37">
                <a:solidFill>
                  <a:srgbClr val="9CD52C"/>
                </a:solidFill>
                <a:latin typeface="IBM Plex Sans Bold"/>
                <a:ea typeface="IBM Plex Sans Bold"/>
                <a:cs typeface="IBM Plex Sans Bold"/>
                <a:sym typeface="IBM Plex Sans Bold"/>
              </a:rPr>
              <a:t>Batch Size</a:t>
            </a:r>
          </a:p>
        </p:txBody>
      </p:sp>
      <p:sp>
        <p:nvSpPr>
          <p:cNvPr name="TextBox 9" id="9"/>
          <p:cNvSpPr txBox="true"/>
          <p:nvPr/>
        </p:nvSpPr>
        <p:spPr>
          <a:xfrm rot="0">
            <a:off x="7232241" y="3230144"/>
            <a:ext cx="1669688"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01.2</a:t>
            </a:r>
          </a:p>
        </p:txBody>
      </p:sp>
      <p:sp>
        <p:nvSpPr>
          <p:cNvPr name="Freeform 10" id="10"/>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387655" y="3979901"/>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067085" y="4632243"/>
            <a:ext cx="8214474" cy="4620642"/>
          </a:xfrm>
          <a:custGeom>
            <a:avLst/>
            <a:gdLst/>
            <a:ahLst/>
            <a:cxnLst/>
            <a:rect r="r" b="b" t="t" l="l"/>
            <a:pathLst>
              <a:path h="4620642" w="8214474">
                <a:moveTo>
                  <a:pt x="0" y="0"/>
                </a:moveTo>
                <a:lnTo>
                  <a:pt x="8214475" y="0"/>
                </a:lnTo>
                <a:lnTo>
                  <a:pt x="8214475" y="4620641"/>
                </a:lnTo>
                <a:lnTo>
                  <a:pt x="0" y="4620641"/>
                </a:lnTo>
                <a:lnTo>
                  <a:pt x="0" y="0"/>
                </a:lnTo>
                <a:close/>
              </a:path>
            </a:pathLst>
          </a:custGeom>
          <a:blipFill>
            <a:blip r:embed="rId4"/>
            <a:stretch>
              <a:fillRect l="0" t="0" r="0" b="0"/>
            </a:stretch>
          </a:blipFill>
        </p:spPr>
      </p:sp>
      <p:sp>
        <p:nvSpPr>
          <p:cNvPr name="TextBox 8" id="8"/>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TextBox 9" id="9"/>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10" id="10"/>
          <p:cNvSpPr txBox="true"/>
          <p:nvPr/>
        </p:nvSpPr>
        <p:spPr>
          <a:xfrm rot="0">
            <a:off x="9280809" y="3582027"/>
            <a:ext cx="5730615" cy="577191"/>
          </a:xfrm>
          <a:prstGeom prst="rect">
            <a:avLst/>
          </a:prstGeom>
        </p:spPr>
        <p:txBody>
          <a:bodyPr anchor="t" rtlCol="false" tIns="0" lIns="0" bIns="0" rIns="0">
            <a:spAutoFit/>
          </a:bodyPr>
          <a:lstStyle/>
          <a:p>
            <a:pPr algn="l">
              <a:lnSpc>
                <a:spcPts val="4782"/>
              </a:lnSpc>
            </a:pPr>
            <a:r>
              <a:rPr lang="en-US" b="true" sz="3710" spc="37">
                <a:solidFill>
                  <a:srgbClr val="9CD52C"/>
                </a:solidFill>
                <a:latin typeface="IBM Plex Sans Bold"/>
                <a:ea typeface="IBM Plex Sans Bold"/>
                <a:cs typeface="IBM Plex Sans Bold"/>
                <a:sym typeface="IBM Plex Sans Bold"/>
              </a:rPr>
              <a:t>Batch Size</a:t>
            </a:r>
          </a:p>
        </p:txBody>
      </p:sp>
      <p:sp>
        <p:nvSpPr>
          <p:cNvPr name="TextBox 11" id="11"/>
          <p:cNvSpPr txBox="true"/>
          <p:nvPr/>
        </p:nvSpPr>
        <p:spPr>
          <a:xfrm rot="0">
            <a:off x="7232241" y="3230144"/>
            <a:ext cx="1669688"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01.2</a:t>
            </a:r>
          </a:p>
        </p:txBody>
      </p:sp>
      <p:sp>
        <p:nvSpPr>
          <p:cNvPr name="TextBox 12" id="12"/>
          <p:cNvSpPr txBox="true"/>
          <p:nvPr/>
        </p:nvSpPr>
        <p:spPr>
          <a:xfrm rot="0">
            <a:off x="1421377" y="3539492"/>
            <a:ext cx="5429864" cy="4547324"/>
          </a:xfrm>
          <a:prstGeom prst="rect">
            <a:avLst/>
          </a:prstGeom>
        </p:spPr>
        <p:txBody>
          <a:bodyPr anchor="t" rtlCol="false" tIns="0" lIns="0" bIns="0" rIns="0">
            <a:spAutoFit/>
          </a:bodyPr>
          <a:lstStyle/>
          <a:p>
            <a:pPr algn="l" marL="693033" indent="-346516" lvl="1">
              <a:lnSpc>
                <a:spcPts val="5171"/>
              </a:lnSpc>
              <a:buFont typeface="Arial"/>
              <a:buChar char="•"/>
            </a:pPr>
            <a:r>
              <a:rPr lang="en-US" sz="3209" spc="44">
                <a:solidFill>
                  <a:srgbClr val="FFFFFF"/>
                </a:solidFill>
                <a:latin typeface="Amicale"/>
                <a:ea typeface="Amicale"/>
                <a:cs typeface="Amicale"/>
                <a:sym typeface="Amicale"/>
              </a:rPr>
              <a:t>The logic here is to begin farther towards overfitting rather than risk underfitting, and to observe the minimum training time on the given dataset size.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86041" y="3382544"/>
            <a:ext cx="4416414" cy="5550399"/>
            <a:chOff x="0" y="0"/>
            <a:chExt cx="684218" cy="859902"/>
          </a:xfrm>
        </p:grpSpPr>
        <p:sp>
          <p:nvSpPr>
            <p:cNvPr name="Freeform 6" id="6"/>
            <p:cNvSpPr/>
            <p:nvPr/>
          </p:nvSpPr>
          <p:spPr>
            <a:xfrm flipH="false" flipV="false" rot="0">
              <a:off x="0" y="0"/>
              <a:ext cx="684218" cy="859902"/>
            </a:xfrm>
            <a:custGeom>
              <a:avLst/>
              <a:gdLst/>
              <a:ahLst/>
              <a:cxnLst/>
              <a:rect r="r" b="b" t="t" l="l"/>
              <a:pathLst>
                <a:path h="859902" w="684218">
                  <a:moveTo>
                    <a:pt x="0" y="0"/>
                  </a:moveTo>
                  <a:lnTo>
                    <a:pt x="684218" y="0"/>
                  </a:lnTo>
                  <a:lnTo>
                    <a:pt x="684218" y="859902"/>
                  </a:lnTo>
                  <a:lnTo>
                    <a:pt x="0" y="859902"/>
                  </a:lnTo>
                  <a:close/>
                </a:path>
              </a:pathLst>
            </a:custGeom>
            <a:blipFill>
              <a:blip r:embed="rId4"/>
              <a:stretch>
                <a:fillRect l="-25005" t="0" r="-299565" b="0"/>
              </a:stretch>
            </a:blipFill>
            <a:ln w="28575" cap="sq">
              <a:solidFill>
                <a:srgbClr val="9CD52C"/>
              </a:solidFill>
              <a:prstDash val="solid"/>
              <a:miter/>
            </a:ln>
          </p:spPr>
        </p:sp>
      </p:grpSp>
      <p:sp>
        <p:nvSpPr>
          <p:cNvPr name="Freeform 7" id="7"/>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TextBox 10" id="10"/>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11" id="11"/>
          <p:cNvSpPr txBox="true"/>
          <p:nvPr/>
        </p:nvSpPr>
        <p:spPr>
          <a:xfrm rot="0">
            <a:off x="8594293" y="3580962"/>
            <a:ext cx="4068760" cy="577191"/>
          </a:xfrm>
          <a:prstGeom prst="rect">
            <a:avLst/>
          </a:prstGeom>
        </p:spPr>
        <p:txBody>
          <a:bodyPr anchor="t" rtlCol="false" tIns="0" lIns="0" bIns="0" rIns="0">
            <a:spAutoFit/>
          </a:bodyPr>
          <a:lstStyle/>
          <a:p>
            <a:pPr algn="l">
              <a:lnSpc>
                <a:spcPts val="4782"/>
              </a:lnSpc>
            </a:pPr>
            <a:r>
              <a:rPr lang="en-US" b="true" sz="3710" spc="37">
                <a:solidFill>
                  <a:srgbClr val="B7EE4A">
                    <a:alpha val="26667"/>
                  </a:srgbClr>
                </a:solidFill>
                <a:latin typeface="IBM Plex Sans Bold"/>
                <a:ea typeface="IBM Plex Sans Bold"/>
                <a:cs typeface="IBM Plex Sans Bold"/>
                <a:sym typeface="IBM Plex Sans Bold"/>
              </a:rPr>
              <a:t>GPU size</a:t>
            </a:r>
          </a:p>
        </p:txBody>
      </p:sp>
      <p:sp>
        <p:nvSpPr>
          <p:cNvPr name="TextBox 12" id="12"/>
          <p:cNvSpPr txBox="true"/>
          <p:nvPr/>
        </p:nvSpPr>
        <p:spPr>
          <a:xfrm rot="0">
            <a:off x="6660741" y="3317736"/>
            <a:ext cx="1349542" cy="2013091"/>
          </a:xfrm>
          <a:prstGeom prst="rect">
            <a:avLst/>
          </a:prstGeom>
        </p:spPr>
        <p:txBody>
          <a:bodyPr anchor="t" rtlCol="false" tIns="0" lIns="0" bIns="0" rIns="0">
            <a:spAutoFit/>
          </a:bodyPr>
          <a:lstStyle/>
          <a:p>
            <a:pPr algn="l">
              <a:lnSpc>
                <a:spcPts val="8125"/>
              </a:lnSpc>
            </a:pPr>
            <a:r>
              <a:rPr lang="en-US" sz="5527" b="true">
                <a:solidFill>
                  <a:srgbClr val="B7EE4A">
                    <a:alpha val="26667"/>
                  </a:srgbClr>
                </a:solidFill>
                <a:latin typeface="Montserrat Ultra-Bold"/>
                <a:ea typeface="Montserrat Ultra-Bold"/>
                <a:cs typeface="Montserrat Ultra-Bold"/>
                <a:sym typeface="Montserrat Ultra-Bold"/>
              </a:rPr>
              <a:t>01.1</a:t>
            </a:r>
          </a:p>
          <a:p>
            <a:pPr algn="l">
              <a:lnSpc>
                <a:spcPts val="8125"/>
              </a:lnSpc>
            </a:pPr>
          </a:p>
        </p:txBody>
      </p:sp>
      <p:sp>
        <p:nvSpPr>
          <p:cNvPr name="TextBox 13" id="13"/>
          <p:cNvSpPr txBox="true"/>
          <p:nvPr/>
        </p:nvSpPr>
        <p:spPr>
          <a:xfrm rot="0">
            <a:off x="10058851" y="5424704"/>
            <a:ext cx="5730615" cy="577191"/>
          </a:xfrm>
          <a:prstGeom prst="rect">
            <a:avLst/>
          </a:prstGeom>
        </p:spPr>
        <p:txBody>
          <a:bodyPr anchor="t" rtlCol="false" tIns="0" lIns="0" bIns="0" rIns="0">
            <a:spAutoFit/>
          </a:bodyPr>
          <a:lstStyle/>
          <a:p>
            <a:pPr algn="l">
              <a:lnSpc>
                <a:spcPts val="4782"/>
              </a:lnSpc>
            </a:pPr>
            <a:r>
              <a:rPr lang="en-US" b="true" sz="3710" spc="37">
                <a:solidFill>
                  <a:srgbClr val="9CD52C">
                    <a:alpha val="26667"/>
                  </a:srgbClr>
                </a:solidFill>
                <a:latin typeface="IBM Plex Sans Bold"/>
                <a:ea typeface="IBM Plex Sans Bold"/>
                <a:cs typeface="IBM Plex Sans Bold"/>
                <a:sym typeface="IBM Plex Sans Bold"/>
              </a:rPr>
              <a:t>Batch Size</a:t>
            </a:r>
          </a:p>
        </p:txBody>
      </p:sp>
      <p:sp>
        <p:nvSpPr>
          <p:cNvPr name="TextBox 14" id="14"/>
          <p:cNvSpPr txBox="true"/>
          <p:nvPr/>
        </p:nvSpPr>
        <p:spPr>
          <a:xfrm rot="0">
            <a:off x="8010284" y="5072821"/>
            <a:ext cx="1669688" cy="987970"/>
          </a:xfrm>
          <a:prstGeom prst="rect">
            <a:avLst/>
          </a:prstGeom>
        </p:spPr>
        <p:txBody>
          <a:bodyPr anchor="t" rtlCol="false" tIns="0" lIns="0" bIns="0" rIns="0">
            <a:spAutoFit/>
          </a:bodyPr>
          <a:lstStyle/>
          <a:p>
            <a:pPr algn="l">
              <a:lnSpc>
                <a:spcPts val="8125"/>
              </a:lnSpc>
            </a:pPr>
            <a:r>
              <a:rPr lang="en-US" b="true" sz="5527">
                <a:solidFill>
                  <a:srgbClr val="9CD52C">
                    <a:alpha val="26667"/>
                  </a:srgbClr>
                </a:solidFill>
                <a:latin typeface="Montserrat Ultra-Bold"/>
                <a:ea typeface="Montserrat Ultra-Bold"/>
                <a:cs typeface="Montserrat Ultra-Bold"/>
                <a:sym typeface="Montserrat Ultra-Bold"/>
              </a:rPr>
              <a:t>01.2</a:t>
            </a:r>
          </a:p>
        </p:txBody>
      </p:sp>
      <p:sp>
        <p:nvSpPr>
          <p:cNvPr name="TextBox 15" id="15"/>
          <p:cNvSpPr txBox="true"/>
          <p:nvPr/>
        </p:nvSpPr>
        <p:spPr>
          <a:xfrm rot="0">
            <a:off x="11943750" y="7268390"/>
            <a:ext cx="4951233" cy="577191"/>
          </a:xfrm>
          <a:prstGeom prst="rect">
            <a:avLst/>
          </a:prstGeom>
        </p:spPr>
        <p:txBody>
          <a:bodyPr anchor="t" rtlCol="false" tIns="0" lIns="0" bIns="0" rIns="0">
            <a:spAutoFit/>
          </a:bodyPr>
          <a:lstStyle/>
          <a:p>
            <a:pPr algn="l">
              <a:lnSpc>
                <a:spcPts val="4782"/>
              </a:lnSpc>
            </a:pPr>
            <a:r>
              <a:rPr lang="en-US" b="true" sz="3710" spc="37">
                <a:solidFill>
                  <a:srgbClr val="9CD52C"/>
                </a:solidFill>
                <a:latin typeface="IBM Plex Sans Bold"/>
                <a:ea typeface="IBM Plex Sans Bold"/>
                <a:cs typeface="IBM Plex Sans Bold"/>
                <a:sym typeface="IBM Plex Sans Bold"/>
              </a:rPr>
              <a:t>Dataset and Size</a:t>
            </a:r>
          </a:p>
        </p:txBody>
      </p:sp>
      <p:sp>
        <p:nvSpPr>
          <p:cNvPr name="TextBox 16" id="16"/>
          <p:cNvSpPr txBox="true"/>
          <p:nvPr/>
        </p:nvSpPr>
        <p:spPr>
          <a:xfrm rot="0">
            <a:off x="9679972" y="6916506"/>
            <a:ext cx="1558212"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86041" y="3382544"/>
            <a:ext cx="4416414" cy="5550399"/>
            <a:chOff x="0" y="0"/>
            <a:chExt cx="684218" cy="859902"/>
          </a:xfrm>
        </p:grpSpPr>
        <p:sp>
          <p:nvSpPr>
            <p:cNvPr name="Freeform 6" id="6"/>
            <p:cNvSpPr/>
            <p:nvPr/>
          </p:nvSpPr>
          <p:spPr>
            <a:xfrm flipH="false" flipV="false" rot="0">
              <a:off x="0" y="0"/>
              <a:ext cx="684218" cy="859902"/>
            </a:xfrm>
            <a:custGeom>
              <a:avLst/>
              <a:gdLst/>
              <a:ahLst/>
              <a:cxnLst/>
              <a:rect r="r" b="b" t="t" l="l"/>
              <a:pathLst>
                <a:path h="859902" w="684218">
                  <a:moveTo>
                    <a:pt x="0" y="0"/>
                  </a:moveTo>
                  <a:lnTo>
                    <a:pt x="684218" y="0"/>
                  </a:lnTo>
                  <a:lnTo>
                    <a:pt x="684218" y="859902"/>
                  </a:lnTo>
                  <a:lnTo>
                    <a:pt x="0" y="859902"/>
                  </a:lnTo>
                  <a:close/>
                </a:path>
              </a:pathLst>
            </a:custGeom>
            <a:solidFill>
              <a:srgbClr val="000000">
                <a:alpha val="0"/>
              </a:srgbClr>
            </a:solidFill>
            <a:ln w="12700" cap="sq">
              <a:solidFill>
                <a:srgbClr val="000000"/>
              </a:solidFill>
              <a:prstDash val="solid"/>
              <a:miter/>
            </a:ln>
          </p:spPr>
        </p:sp>
      </p:grpSp>
      <p:sp>
        <p:nvSpPr>
          <p:cNvPr name="Freeform 7" id="7"/>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TextBox 10" id="10"/>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11" id="11"/>
          <p:cNvSpPr txBox="true"/>
          <p:nvPr/>
        </p:nvSpPr>
        <p:spPr>
          <a:xfrm rot="0">
            <a:off x="9280809" y="4266280"/>
            <a:ext cx="8729538" cy="4440072"/>
          </a:xfrm>
          <a:prstGeom prst="rect">
            <a:avLst/>
          </a:prstGeom>
        </p:spPr>
        <p:txBody>
          <a:bodyPr anchor="t" rtlCol="false" tIns="0" lIns="0" bIns="0" rIns="0">
            <a:spAutoFit/>
          </a:bodyPr>
          <a:lstStyle/>
          <a:p>
            <a:pPr algn="l" marL="585085" indent="-292543" lvl="1">
              <a:lnSpc>
                <a:spcPts val="4365"/>
              </a:lnSpc>
              <a:buFont typeface="Arial"/>
              <a:buChar char="•"/>
            </a:pPr>
            <a:r>
              <a:rPr lang="en-US" sz="2709" spc="37">
                <a:solidFill>
                  <a:srgbClr val="FFFFFF"/>
                </a:solidFill>
                <a:latin typeface="Amicale"/>
                <a:ea typeface="Amicale"/>
                <a:cs typeface="Amicale"/>
                <a:sym typeface="Amicale"/>
              </a:rPr>
              <a:t>Our dataset was significantly paired down in our initial setup of the model between 0.005-0.5% range.</a:t>
            </a:r>
          </a:p>
          <a:p>
            <a:pPr algn="l" marL="585085" indent="-292543" lvl="1">
              <a:lnSpc>
                <a:spcPts val="4365"/>
              </a:lnSpc>
              <a:buFont typeface="Arial"/>
              <a:buChar char="•"/>
            </a:pPr>
            <a:r>
              <a:rPr lang="en-US" sz="2709" spc="37">
                <a:solidFill>
                  <a:srgbClr val="FFFFFF"/>
                </a:solidFill>
                <a:latin typeface="Amicale"/>
                <a:ea typeface="Amicale"/>
                <a:cs typeface="Amicale"/>
                <a:sym typeface="Amicale"/>
              </a:rPr>
              <a:t>This created a subset of the original dataset which was not uniformly distributed across the entire set, nor did we know the original distribution of the set to portion from. </a:t>
            </a:r>
          </a:p>
          <a:p>
            <a:pPr algn="l" marL="585085" indent="-292543" lvl="1">
              <a:lnSpc>
                <a:spcPts val="4365"/>
              </a:lnSpc>
              <a:buFont typeface="Arial"/>
              <a:buChar char="•"/>
            </a:pPr>
            <a:r>
              <a:rPr lang="en-US" sz="2709" spc="37">
                <a:solidFill>
                  <a:srgbClr val="FFFFFF"/>
                </a:solidFill>
                <a:latin typeface="Amicale"/>
                <a:ea typeface="Amicale"/>
                <a:cs typeface="Amicale"/>
                <a:sym typeface="Amicale"/>
              </a:rPr>
              <a:t>HENCE THE MUSIC LOVING MODEL.</a:t>
            </a:r>
          </a:p>
        </p:txBody>
      </p:sp>
      <p:sp>
        <p:nvSpPr>
          <p:cNvPr name="TextBox 12" id="12"/>
          <p:cNvSpPr txBox="true"/>
          <p:nvPr/>
        </p:nvSpPr>
        <p:spPr>
          <a:xfrm rot="0">
            <a:off x="9280809" y="3582027"/>
            <a:ext cx="5730615" cy="577191"/>
          </a:xfrm>
          <a:prstGeom prst="rect">
            <a:avLst/>
          </a:prstGeom>
        </p:spPr>
        <p:txBody>
          <a:bodyPr anchor="t" rtlCol="false" tIns="0" lIns="0" bIns="0" rIns="0">
            <a:spAutoFit/>
          </a:bodyPr>
          <a:lstStyle/>
          <a:p>
            <a:pPr algn="l">
              <a:lnSpc>
                <a:spcPts val="4782"/>
              </a:lnSpc>
            </a:pPr>
            <a:r>
              <a:rPr lang="en-US" b="true" sz="3710" spc="37">
                <a:solidFill>
                  <a:srgbClr val="9CD52C"/>
                </a:solidFill>
                <a:latin typeface="IBM Plex Sans Bold"/>
                <a:ea typeface="IBM Plex Sans Bold"/>
                <a:cs typeface="IBM Plex Sans Bold"/>
                <a:sym typeface="IBM Plex Sans Bold"/>
              </a:rPr>
              <a:t>Dataset and Size</a:t>
            </a:r>
          </a:p>
        </p:txBody>
      </p:sp>
      <p:sp>
        <p:nvSpPr>
          <p:cNvPr name="TextBox 13" id="13"/>
          <p:cNvSpPr txBox="true"/>
          <p:nvPr/>
        </p:nvSpPr>
        <p:spPr>
          <a:xfrm rot="0">
            <a:off x="7232241" y="3230144"/>
            <a:ext cx="1669688"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01.3</a:t>
            </a:r>
          </a:p>
        </p:txBody>
      </p:sp>
      <p:grpSp>
        <p:nvGrpSpPr>
          <p:cNvPr name="Group 14" id="14"/>
          <p:cNvGrpSpPr/>
          <p:nvPr/>
        </p:nvGrpSpPr>
        <p:grpSpPr>
          <a:xfrm rot="0">
            <a:off x="1086041" y="3382544"/>
            <a:ext cx="4416414" cy="5550399"/>
            <a:chOff x="0" y="0"/>
            <a:chExt cx="684218" cy="859902"/>
          </a:xfrm>
        </p:grpSpPr>
        <p:sp>
          <p:nvSpPr>
            <p:cNvPr name="Freeform 15" id="15"/>
            <p:cNvSpPr/>
            <p:nvPr/>
          </p:nvSpPr>
          <p:spPr>
            <a:xfrm flipH="false" flipV="false" rot="0">
              <a:off x="0" y="0"/>
              <a:ext cx="684218" cy="859902"/>
            </a:xfrm>
            <a:custGeom>
              <a:avLst/>
              <a:gdLst/>
              <a:ahLst/>
              <a:cxnLst/>
              <a:rect r="r" b="b" t="t" l="l"/>
              <a:pathLst>
                <a:path h="859902" w="684218">
                  <a:moveTo>
                    <a:pt x="0" y="0"/>
                  </a:moveTo>
                  <a:lnTo>
                    <a:pt x="684218" y="0"/>
                  </a:lnTo>
                  <a:lnTo>
                    <a:pt x="684218" y="859902"/>
                  </a:lnTo>
                  <a:lnTo>
                    <a:pt x="0" y="859902"/>
                  </a:lnTo>
                  <a:close/>
                </a:path>
              </a:pathLst>
            </a:custGeom>
            <a:blipFill>
              <a:blip r:embed="rId4"/>
              <a:stretch>
                <a:fillRect l="-25005" t="0" r="-299565" b="0"/>
              </a:stretch>
            </a:blipFill>
            <a:ln w="28575" cap="sq">
              <a:solidFill>
                <a:srgbClr val="9CD52C"/>
              </a:solidFill>
              <a:prstDash val="solid"/>
              <a:miter/>
            </a:ln>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548176" y="4893668"/>
            <a:ext cx="13465265" cy="3985830"/>
          </a:xfrm>
          <a:custGeom>
            <a:avLst/>
            <a:gdLst/>
            <a:ahLst/>
            <a:cxnLst/>
            <a:rect r="r" b="b" t="t" l="l"/>
            <a:pathLst>
              <a:path h="3985830" w="13465265">
                <a:moveTo>
                  <a:pt x="0" y="0"/>
                </a:moveTo>
                <a:lnTo>
                  <a:pt x="13465265" y="0"/>
                </a:lnTo>
                <a:lnTo>
                  <a:pt x="13465265" y="3985830"/>
                </a:lnTo>
                <a:lnTo>
                  <a:pt x="0" y="3985830"/>
                </a:lnTo>
                <a:lnTo>
                  <a:pt x="0" y="0"/>
                </a:lnTo>
                <a:close/>
              </a:path>
            </a:pathLst>
          </a:custGeom>
          <a:blipFill>
            <a:blip r:embed="rId4"/>
            <a:stretch>
              <a:fillRect l="0" t="0" r="0" b="0"/>
            </a:stretch>
          </a:blipFill>
        </p:spPr>
      </p:sp>
      <p:sp>
        <p:nvSpPr>
          <p:cNvPr name="TextBox 8" id="8"/>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TextBox 9" id="9"/>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10" id="10"/>
          <p:cNvSpPr txBox="true"/>
          <p:nvPr/>
        </p:nvSpPr>
        <p:spPr>
          <a:xfrm rot="0">
            <a:off x="9280809" y="3582027"/>
            <a:ext cx="5730615" cy="577191"/>
          </a:xfrm>
          <a:prstGeom prst="rect">
            <a:avLst/>
          </a:prstGeom>
        </p:spPr>
        <p:txBody>
          <a:bodyPr anchor="t" rtlCol="false" tIns="0" lIns="0" bIns="0" rIns="0">
            <a:spAutoFit/>
          </a:bodyPr>
          <a:lstStyle/>
          <a:p>
            <a:pPr algn="l">
              <a:lnSpc>
                <a:spcPts val="4782"/>
              </a:lnSpc>
            </a:pPr>
            <a:r>
              <a:rPr lang="en-US" b="true" sz="3710" spc="37">
                <a:solidFill>
                  <a:srgbClr val="9CD52C"/>
                </a:solidFill>
                <a:latin typeface="IBM Plex Sans Bold"/>
                <a:ea typeface="IBM Plex Sans Bold"/>
                <a:cs typeface="IBM Plex Sans Bold"/>
                <a:sym typeface="IBM Plex Sans Bold"/>
              </a:rPr>
              <a:t>Dataset and Size</a:t>
            </a:r>
          </a:p>
        </p:txBody>
      </p:sp>
      <p:sp>
        <p:nvSpPr>
          <p:cNvPr name="TextBox 11" id="11"/>
          <p:cNvSpPr txBox="true"/>
          <p:nvPr/>
        </p:nvSpPr>
        <p:spPr>
          <a:xfrm rot="0">
            <a:off x="7232241" y="3230144"/>
            <a:ext cx="1669688"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86041" y="3382544"/>
            <a:ext cx="4416414" cy="5550399"/>
            <a:chOff x="0" y="0"/>
            <a:chExt cx="684218" cy="859902"/>
          </a:xfrm>
        </p:grpSpPr>
        <p:sp>
          <p:nvSpPr>
            <p:cNvPr name="Freeform 6" id="6"/>
            <p:cNvSpPr/>
            <p:nvPr/>
          </p:nvSpPr>
          <p:spPr>
            <a:xfrm flipH="false" flipV="false" rot="0">
              <a:off x="0" y="0"/>
              <a:ext cx="684218" cy="859902"/>
            </a:xfrm>
            <a:custGeom>
              <a:avLst/>
              <a:gdLst/>
              <a:ahLst/>
              <a:cxnLst/>
              <a:rect r="r" b="b" t="t" l="l"/>
              <a:pathLst>
                <a:path h="859902" w="684218">
                  <a:moveTo>
                    <a:pt x="0" y="0"/>
                  </a:moveTo>
                  <a:lnTo>
                    <a:pt x="684218" y="0"/>
                  </a:lnTo>
                  <a:lnTo>
                    <a:pt x="684218" y="859902"/>
                  </a:lnTo>
                  <a:lnTo>
                    <a:pt x="0" y="859902"/>
                  </a:lnTo>
                  <a:close/>
                </a:path>
              </a:pathLst>
            </a:custGeom>
            <a:solidFill>
              <a:srgbClr val="000000">
                <a:alpha val="0"/>
              </a:srgbClr>
            </a:solidFill>
            <a:ln w="12700" cap="sq">
              <a:solidFill>
                <a:srgbClr val="000000"/>
              </a:solidFill>
              <a:prstDash val="solid"/>
              <a:miter/>
            </a:ln>
          </p:spPr>
        </p:sp>
      </p:grpSp>
      <p:sp>
        <p:nvSpPr>
          <p:cNvPr name="Freeform 7" id="7"/>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028700" y="3382544"/>
            <a:ext cx="4416414" cy="5550399"/>
            <a:chOff x="0" y="0"/>
            <a:chExt cx="684218" cy="859902"/>
          </a:xfrm>
        </p:grpSpPr>
        <p:sp>
          <p:nvSpPr>
            <p:cNvPr name="Freeform 10" id="10"/>
            <p:cNvSpPr/>
            <p:nvPr/>
          </p:nvSpPr>
          <p:spPr>
            <a:xfrm flipH="false" flipV="false" rot="0">
              <a:off x="0" y="0"/>
              <a:ext cx="684218" cy="859902"/>
            </a:xfrm>
            <a:custGeom>
              <a:avLst/>
              <a:gdLst/>
              <a:ahLst/>
              <a:cxnLst/>
              <a:rect r="r" b="b" t="t" l="l"/>
              <a:pathLst>
                <a:path h="859902" w="684218">
                  <a:moveTo>
                    <a:pt x="0" y="0"/>
                  </a:moveTo>
                  <a:lnTo>
                    <a:pt x="684218" y="0"/>
                  </a:lnTo>
                  <a:lnTo>
                    <a:pt x="684218" y="859902"/>
                  </a:lnTo>
                  <a:lnTo>
                    <a:pt x="0" y="859902"/>
                  </a:lnTo>
                  <a:close/>
                </a:path>
              </a:pathLst>
            </a:custGeom>
            <a:blipFill>
              <a:blip r:embed="rId4"/>
              <a:stretch>
                <a:fillRect l="-25005" t="0" r="-299565" b="0"/>
              </a:stretch>
            </a:blipFill>
            <a:ln w="28575" cap="sq">
              <a:solidFill>
                <a:srgbClr val="9CD52C"/>
              </a:solidFill>
              <a:prstDash val="solid"/>
              <a:miter/>
            </a:ln>
          </p:spPr>
        </p:sp>
      </p:grpSp>
      <p:sp>
        <p:nvSpPr>
          <p:cNvPr name="Freeform 11" id="11"/>
          <p:cNvSpPr/>
          <p:nvPr/>
        </p:nvSpPr>
        <p:spPr>
          <a:xfrm flipH="false" flipV="false" rot="0">
            <a:off x="8752816" y="7541973"/>
            <a:ext cx="782368" cy="1043157"/>
          </a:xfrm>
          <a:custGeom>
            <a:avLst/>
            <a:gdLst/>
            <a:ahLst/>
            <a:cxnLst/>
            <a:rect r="r" b="b" t="t" l="l"/>
            <a:pathLst>
              <a:path h="1043157" w="782368">
                <a:moveTo>
                  <a:pt x="0" y="0"/>
                </a:moveTo>
                <a:lnTo>
                  <a:pt x="782368" y="0"/>
                </a:lnTo>
                <a:lnTo>
                  <a:pt x="782368" y="1043157"/>
                </a:lnTo>
                <a:lnTo>
                  <a:pt x="0" y="10431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TextBox 13" id="13"/>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14" id="14"/>
          <p:cNvSpPr txBox="true"/>
          <p:nvPr/>
        </p:nvSpPr>
        <p:spPr>
          <a:xfrm rot="0">
            <a:off x="9280809" y="4056189"/>
            <a:ext cx="8729538" cy="4900796"/>
          </a:xfrm>
          <a:prstGeom prst="rect">
            <a:avLst/>
          </a:prstGeom>
        </p:spPr>
        <p:txBody>
          <a:bodyPr anchor="t" rtlCol="false" tIns="0" lIns="0" bIns="0" rIns="0">
            <a:spAutoFit/>
          </a:bodyPr>
          <a:lstStyle/>
          <a:p>
            <a:pPr algn="l">
              <a:lnSpc>
                <a:spcPts val="4365"/>
              </a:lnSpc>
            </a:pPr>
          </a:p>
          <a:p>
            <a:pPr algn="l" marL="585088" indent="-292544" lvl="1">
              <a:lnSpc>
                <a:spcPts val="4365"/>
              </a:lnSpc>
              <a:buFont typeface="Arial"/>
              <a:buChar char="•"/>
            </a:pPr>
            <a:r>
              <a:rPr lang="en-US" sz="2709" spc="37">
                <a:solidFill>
                  <a:srgbClr val="FFFFFF"/>
                </a:solidFill>
                <a:latin typeface="Amicale"/>
                <a:ea typeface="Amicale"/>
                <a:cs typeface="Amicale"/>
                <a:sym typeface="Amicale"/>
              </a:rPr>
              <a:t>Even assuming we could create a uniformly distributed subset, such a large set meant that our model was likely to have trouble learning from a smaller dataset. </a:t>
            </a:r>
          </a:p>
          <a:p>
            <a:pPr algn="l" marL="585088" indent="-292544" lvl="1">
              <a:lnSpc>
                <a:spcPts val="4365"/>
              </a:lnSpc>
              <a:buFont typeface="Arial"/>
              <a:buChar char="•"/>
            </a:pPr>
            <a:r>
              <a:rPr lang="en-US" sz="2709" spc="37">
                <a:solidFill>
                  <a:srgbClr val="FFFFFF"/>
                </a:solidFill>
                <a:latin typeface="Amicale"/>
                <a:ea typeface="Amicale"/>
                <a:cs typeface="Amicale"/>
                <a:sym typeface="Amicale"/>
              </a:rPr>
              <a:t>Therefore, a new dataset was chosen.</a:t>
            </a:r>
          </a:p>
          <a:p>
            <a:pPr algn="l" marL="585088" indent="-292544" lvl="1">
              <a:lnSpc>
                <a:spcPts val="4365"/>
              </a:lnSpc>
              <a:buFont typeface="Arial"/>
              <a:buChar char="•"/>
            </a:pPr>
            <a:r>
              <a:rPr lang="en-US" sz="2709" spc="37">
                <a:solidFill>
                  <a:srgbClr val="FFFFFF"/>
                </a:solidFill>
                <a:latin typeface="Amicale"/>
                <a:ea typeface="Amicale"/>
                <a:cs typeface="Amicale"/>
                <a:sym typeface="Amicale"/>
              </a:rPr>
              <a:t>ORIGINAL DATASET SIZE (at 5%):  560 MB</a:t>
            </a:r>
          </a:p>
          <a:p>
            <a:pPr algn="l" marL="585088" indent="-292544" lvl="1">
              <a:lnSpc>
                <a:spcPts val="4365"/>
              </a:lnSpc>
              <a:buFont typeface="Arial"/>
              <a:buChar char="•"/>
            </a:pPr>
            <a:r>
              <a:rPr lang="en-US" sz="2709" spc="37">
                <a:solidFill>
                  <a:srgbClr val="FFFFFF"/>
                </a:solidFill>
                <a:latin typeface="Amicale"/>
                <a:ea typeface="Amicale"/>
                <a:cs typeface="Amicale"/>
                <a:sym typeface="Amicale"/>
              </a:rPr>
              <a:t>NEW DATASET SIZE (at 1%) : 181 KB</a:t>
            </a:r>
          </a:p>
          <a:p>
            <a:pPr algn="l">
              <a:lnSpc>
                <a:spcPts val="3560"/>
              </a:lnSpc>
            </a:pPr>
          </a:p>
        </p:txBody>
      </p:sp>
      <p:sp>
        <p:nvSpPr>
          <p:cNvPr name="TextBox 15" id="15"/>
          <p:cNvSpPr txBox="true"/>
          <p:nvPr/>
        </p:nvSpPr>
        <p:spPr>
          <a:xfrm rot="0">
            <a:off x="9280809" y="3582027"/>
            <a:ext cx="5730615" cy="577191"/>
          </a:xfrm>
          <a:prstGeom prst="rect">
            <a:avLst/>
          </a:prstGeom>
        </p:spPr>
        <p:txBody>
          <a:bodyPr anchor="t" rtlCol="false" tIns="0" lIns="0" bIns="0" rIns="0">
            <a:spAutoFit/>
          </a:bodyPr>
          <a:lstStyle/>
          <a:p>
            <a:pPr algn="l">
              <a:lnSpc>
                <a:spcPts val="4782"/>
              </a:lnSpc>
            </a:pPr>
            <a:r>
              <a:rPr lang="en-US" b="true" sz="3710" spc="37">
                <a:solidFill>
                  <a:srgbClr val="9CD52C"/>
                </a:solidFill>
                <a:latin typeface="IBM Plex Sans Bold"/>
                <a:ea typeface="IBM Plex Sans Bold"/>
                <a:cs typeface="IBM Plex Sans Bold"/>
                <a:sym typeface="IBM Plex Sans Bold"/>
              </a:rPr>
              <a:t>Dataset and Size</a:t>
            </a:r>
          </a:p>
        </p:txBody>
      </p:sp>
      <p:sp>
        <p:nvSpPr>
          <p:cNvPr name="TextBox 16" id="16"/>
          <p:cNvSpPr txBox="true"/>
          <p:nvPr/>
        </p:nvSpPr>
        <p:spPr>
          <a:xfrm rot="0">
            <a:off x="7232241" y="3230144"/>
            <a:ext cx="1669688"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01.3</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TextBox 8" id="8"/>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9" id="9"/>
          <p:cNvSpPr txBox="true"/>
          <p:nvPr/>
        </p:nvSpPr>
        <p:spPr>
          <a:xfrm rot="0">
            <a:off x="9280809" y="3582027"/>
            <a:ext cx="5730615" cy="577191"/>
          </a:xfrm>
          <a:prstGeom prst="rect">
            <a:avLst/>
          </a:prstGeom>
        </p:spPr>
        <p:txBody>
          <a:bodyPr anchor="t" rtlCol="false" tIns="0" lIns="0" bIns="0" rIns="0">
            <a:spAutoFit/>
          </a:bodyPr>
          <a:lstStyle/>
          <a:p>
            <a:pPr algn="l">
              <a:lnSpc>
                <a:spcPts val="4782"/>
              </a:lnSpc>
            </a:pPr>
            <a:r>
              <a:rPr lang="en-US" b="true" sz="3710" spc="37">
                <a:solidFill>
                  <a:srgbClr val="9CD52C"/>
                </a:solidFill>
                <a:latin typeface="IBM Plex Sans Bold"/>
                <a:ea typeface="IBM Plex Sans Bold"/>
                <a:cs typeface="IBM Plex Sans Bold"/>
                <a:sym typeface="IBM Plex Sans Bold"/>
              </a:rPr>
              <a:t>Dataset and Size</a:t>
            </a:r>
          </a:p>
        </p:txBody>
      </p:sp>
      <p:sp>
        <p:nvSpPr>
          <p:cNvPr name="TextBox 10" id="10"/>
          <p:cNvSpPr txBox="true"/>
          <p:nvPr/>
        </p:nvSpPr>
        <p:spPr>
          <a:xfrm rot="0">
            <a:off x="7232241" y="3230144"/>
            <a:ext cx="1669688"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01.3</a:t>
            </a:r>
          </a:p>
        </p:txBody>
      </p:sp>
      <p:sp>
        <p:nvSpPr>
          <p:cNvPr name="TextBox 11" id="11"/>
          <p:cNvSpPr txBox="true"/>
          <p:nvPr/>
        </p:nvSpPr>
        <p:spPr>
          <a:xfrm rot="0">
            <a:off x="9280809" y="4056189"/>
            <a:ext cx="8729538" cy="5453246"/>
          </a:xfrm>
          <a:prstGeom prst="rect">
            <a:avLst/>
          </a:prstGeom>
        </p:spPr>
        <p:txBody>
          <a:bodyPr anchor="t" rtlCol="false" tIns="0" lIns="0" bIns="0" rIns="0">
            <a:spAutoFit/>
          </a:bodyPr>
          <a:lstStyle/>
          <a:p>
            <a:pPr algn="l">
              <a:lnSpc>
                <a:spcPts val="4365"/>
              </a:lnSpc>
            </a:pPr>
          </a:p>
          <a:p>
            <a:pPr algn="l" marL="585088" indent="-292544" lvl="1">
              <a:lnSpc>
                <a:spcPts val="4365"/>
              </a:lnSpc>
              <a:buFont typeface="Arial"/>
              <a:buChar char="•"/>
            </a:pPr>
            <a:r>
              <a:rPr lang="en-US" sz="2709" spc="37">
                <a:solidFill>
                  <a:srgbClr val="FFFFFF"/>
                </a:solidFill>
                <a:latin typeface="Amicale"/>
                <a:ea typeface="Amicale"/>
                <a:cs typeface="Amicale"/>
                <a:sym typeface="Amicale"/>
              </a:rPr>
              <a:t>We used 30% to train on our intial hyper parameter set to see how accurate of text generation we could get at a larger size</a:t>
            </a:r>
          </a:p>
          <a:p>
            <a:pPr algn="l" marL="585088" indent="-292544" lvl="1">
              <a:lnSpc>
                <a:spcPts val="4365"/>
              </a:lnSpc>
              <a:buFont typeface="Arial"/>
              <a:buChar char="•"/>
            </a:pPr>
            <a:r>
              <a:rPr lang="en-US" sz="2709" spc="37">
                <a:solidFill>
                  <a:srgbClr val="FFFFFF"/>
                </a:solidFill>
                <a:latin typeface="Amicale"/>
                <a:ea typeface="Amicale"/>
                <a:cs typeface="Amicale"/>
                <a:sym typeface="Amicale"/>
              </a:rPr>
              <a:t>This took 10 hours 30 min</a:t>
            </a:r>
          </a:p>
          <a:p>
            <a:pPr algn="l" marL="585088" indent="-292544" lvl="1">
              <a:lnSpc>
                <a:spcPts val="4365"/>
              </a:lnSpc>
              <a:buFont typeface="Arial"/>
              <a:buChar char="•"/>
            </a:pPr>
            <a:r>
              <a:rPr lang="en-US" sz="2709" spc="37">
                <a:solidFill>
                  <a:srgbClr val="FFFFFF"/>
                </a:solidFill>
                <a:latin typeface="Amicale"/>
                <a:ea typeface="Amicale"/>
                <a:cs typeface="Amicale"/>
                <a:sym typeface="Amicale"/>
              </a:rPr>
              <a:t>Hyperparameter tuning was performed at only 1%, for feasibility. We felt this was more educationally useful than trying to tune at 5% (1.5 hrs).</a:t>
            </a:r>
          </a:p>
          <a:p>
            <a:pPr algn="l">
              <a:lnSpc>
                <a:spcPts val="3560"/>
              </a:lnSpc>
            </a:pPr>
          </a:p>
        </p:txBody>
      </p:sp>
      <p:grpSp>
        <p:nvGrpSpPr>
          <p:cNvPr name="Group 12" id="12"/>
          <p:cNvGrpSpPr/>
          <p:nvPr/>
        </p:nvGrpSpPr>
        <p:grpSpPr>
          <a:xfrm rot="0">
            <a:off x="1421377" y="3382544"/>
            <a:ext cx="4416414" cy="5550399"/>
            <a:chOff x="0" y="0"/>
            <a:chExt cx="684218" cy="859902"/>
          </a:xfrm>
        </p:grpSpPr>
        <p:sp>
          <p:nvSpPr>
            <p:cNvPr name="Freeform 13" id="13"/>
            <p:cNvSpPr/>
            <p:nvPr/>
          </p:nvSpPr>
          <p:spPr>
            <a:xfrm flipH="false" flipV="false" rot="0">
              <a:off x="0" y="0"/>
              <a:ext cx="684218" cy="859902"/>
            </a:xfrm>
            <a:custGeom>
              <a:avLst/>
              <a:gdLst/>
              <a:ahLst/>
              <a:cxnLst/>
              <a:rect r="r" b="b" t="t" l="l"/>
              <a:pathLst>
                <a:path h="859902" w="684218">
                  <a:moveTo>
                    <a:pt x="0" y="0"/>
                  </a:moveTo>
                  <a:lnTo>
                    <a:pt x="684218" y="0"/>
                  </a:lnTo>
                  <a:lnTo>
                    <a:pt x="684218" y="859902"/>
                  </a:lnTo>
                  <a:lnTo>
                    <a:pt x="0" y="859902"/>
                  </a:lnTo>
                  <a:close/>
                </a:path>
              </a:pathLst>
            </a:custGeom>
            <a:blipFill>
              <a:blip r:embed="rId4"/>
              <a:stretch>
                <a:fillRect l="-25005" t="0" r="-299565" b="0"/>
              </a:stretch>
            </a:blipFill>
            <a:ln w="28575" cap="sq">
              <a:solidFill>
                <a:srgbClr val="9CD52C"/>
              </a:solidFill>
              <a:prstDash val="solid"/>
              <a:miter/>
            </a:ln>
          </p:spPr>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AutoShape 2" id="2"/>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3" id="3"/>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732034" y="4893668"/>
            <a:ext cx="3691462" cy="3691462"/>
          </a:xfrm>
          <a:custGeom>
            <a:avLst/>
            <a:gdLst/>
            <a:ahLst/>
            <a:cxnLst/>
            <a:rect r="r" b="b" t="t" l="l"/>
            <a:pathLst>
              <a:path h="3691462" w="3691462">
                <a:moveTo>
                  <a:pt x="0" y="0"/>
                </a:moveTo>
                <a:lnTo>
                  <a:pt x="3691463" y="0"/>
                </a:lnTo>
                <a:lnTo>
                  <a:pt x="3691463" y="3691462"/>
                </a:lnTo>
                <a:lnTo>
                  <a:pt x="0" y="36914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542153" y="3206467"/>
            <a:ext cx="1920604" cy="1920604"/>
          </a:xfrm>
          <a:custGeom>
            <a:avLst/>
            <a:gdLst/>
            <a:ahLst/>
            <a:cxnLst/>
            <a:rect r="r" b="b" t="t" l="l"/>
            <a:pathLst>
              <a:path h="1920604" w="1920604">
                <a:moveTo>
                  <a:pt x="0" y="0"/>
                </a:moveTo>
                <a:lnTo>
                  <a:pt x="1920604" y="0"/>
                </a:lnTo>
                <a:lnTo>
                  <a:pt x="1920604" y="1920604"/>
                </a:lnTo>
                <a:lnTo>
                  <a:pt x="0" y="192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60741" y="7236594"/>
            <a:ext cx="1142999" cy="1142999"/>
          </a:xfrm>
          <a:custGeom>
            <a:avLst/>
            <a:gdLst/>
            <a:ahLst/>
            <a:cxnLst/>
            <a:rect r="r" b="b" t="t" l="l"/>
            <a:pathLst>
              <a:path h="1142999" w="1142999">
                <a:moveTo>
                  <a:pt x="0" y="0"/>
                </a:moveTo>
                <a:lnTo>
                  <a:pt x="1143000" y="0"/>
                </a:lnTo>
                <a:lnTo>
                  <a:pt x="1143000" y="1143000"/>
                </a:lnTo>
                <a:lnTo>
                  <a:pt x="0" y="1143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7" id="7"/>
          <p:cNvPicPr>
            <a:picLocks noChangeAspect="true"/>
          </p:cNvPicPr>
          <p:nvPr/>
        </p:nvPicPr>
        <p:blipFill>
          <a:blip r:embed="rId4"/>
          <a:srcRect l="0" t="0" r="0" b="0"/>
          <a:stretch>
            <a:fillRect/>
          </a:stretch>
        </p:blipFill>
        <p:spPr>
          <a:xfrm flipH="false" flipV="false" rot="0">
            <a:off x="-944679" y="7236594"/>
            <a:ext cx="3536767" cy="3519083"/>
          </a:xfrm>
          <a:prstGeom prst="rect">
            <a:avLst/>
          </a:prstGeom>
        </p:spPr>
      </p:pic>
      <p:sp>
        <p:nvSpPr>
          <p:cNvPr name="TextBox 8" id="8"/>
          <p:cNvSpPr txBox="true"/>
          <p:nvPr/>
        </p:nvSpPr>
        <p:spPr>
          <a:xfrm rot="0">
            <a:off x="1421377" y="846941"/>
            <a:ext cx="15445245" cy="832601"/>
          </a:xfrm>
          <a:prstGeom prst="rect">
            <a:avLst/>
          </a:prstGeom>
        </p:spPr>
        <p:txBody>
          <a:bodyPr anchor="t" rtlCol="false" tIns="0" lIns="0" bIns="0" rIns="0">
            <a:spAutoFit/>
          </a:bodyPr>
          <a:lstStyle/>
          <a:p>
            <a:pPr algn="l">
              <a:lnSpc>
                <a:spcPts val="6600"/>
              </a:lnSpc>
            </a:pPr>
            <a:r>
              <a:rPr lang="en-US" b="true" sz="5276" spc="-15">
                <a:solidFill>
                  <a:srgbClr val="D7E5D8"/>
                </a:solidFill>
                <a:latin typeface="IBM Plex Sans Bold"/>
                <a:ea typeface="IBM Plex Sans Bold"/>
                <a:cs typeface="IBM Plex Sans Bold"/>
                <a:sym typeface="IBM Plex Sans Bold"/>
              </a:rPr>
              <a:t>01 DESIGN MODEL TO COMPUTE CONSTRAINTS</a:t>
            </a:r>
          </a:p>
        </p:txBody>
      </p:sp>
      <p:sp>
        <p:nvSpPr>
          <p:cNvPr name="TextBox 9" id="9"/>
          <p:cNvSpPr txBox="true"/>
          <p:nvPr/>
        </p:nvSpPr>
        <p:spPr>
          <a:xfrm rot="0">
            <a:off x="1421377" y="2043986"/>
            <a:ext cx="13070005" cy="363604"/>
          </a:xfrm>
          <a:prstGeom prst="rect">
            <a:avLst/>
          </a:prstGeom>
        </p:spPr>
        <p:txBody>
          <a:bodyPr anchor="t" rtlCol="false" tIns="0" lIns="0" bIns="0" rIns="0">
            <a:spAutoFit/>
          </a:bodyPr>
          <a:lstStyle/>
          <a:p>
            <a:pPr algn="l">
              <a:lnSpc>
                <a:spcPts val="3182"/>
              </a:lnSpc>
            </a:pPr>
            <a:r>
              <a:rPr lang="en-US" sz="1975" spc="-5">
                <a:solidFill>
                  <a:srgbClr val="D7E5D8"/>
                </a:solidFill>
                <a:latin typeface="IBM Plex Sans"/>
                <a:ea typeface="IBM Plex Sans"/>
                <a:cs typeface="IBM Plex Sans"/>
                <a:sym typeface="IBM Plex Sans"/>
              </a:rPr>
              <a:t>Including text dataset, dataset size, batch size (chosen according to VRAM max) according to our group compute.</a:t>
            </a:r>
          </a:p>
        </p:txBody>
      </p:sp>
      <p:sp>
        <p:nvSpPr>
          <p:cNvPr name="TextBox 10" id="10"/>
          <p:cNvSpPr txBox="true"/>
          <p:nvPr/>
        </p:nvSpPr>
        <p:spPr>
          <a:xfrm rot="0">
            <a:off x="9280809" y="2941400"/>
            <a:ext cx="6215148" cy="577191"/>
          </a:xfrm>
          <a:prstGeom prst="rect">
            <a:avLst/>
          </a:prstGeom>
        </p:spPr>
        <p:txBody>
          <a:bodyPr anchor="t" rtlCol="false" tIns="0" lIns="0" bIns="0" rIns="0">
            <a:spAutoFit/>
          </a:bodyPr>
          <a:lstStyle/>
          <a:p>
            <a:pPr algn="l">
              <a:lnSpc>
                <a:spcPts val="4782"/>
              </a:lnSpc>
            </a:pPr>
            <a:r>
              <a:rPr lang="en-US" b="true" sz="3710" spc="37">
                <a:solidFill>
                  <a:srgbClr val="9CD52C"/>
                </a:solidFill>
                <a:latin typeface="IBM Plex Sans Bold"/>
                <a:ea typeface="IBM Plex Sans Bold"/>
                <a:cs typeface="IBM Plex Sans Bold"/>
                <a:sym typeface="IBM Plex Sans Bold"/>
              </a:rPr>
              <a:t>Results at </a:t>
            </a:r>
            <a:r>
              <a:rPr lang="en-US" b="true" sz="3710" spc="37">
                <a:solidFill>
                  <a:srgbClr val="FF3131"/>
                </a:solidFill>
                <a:latin typeface="IBM Plex Sans Bold"/>
                <a:ea typeface="IBM Plex Sans Bold"/>
                <a:cs typeface="IBM Plex Sans Bold"/>
                <a:sym typeface="IBM Plex Sans Bold"/>
              </a:rPr>
              <a:t>30%</a:t>
            </a:r>
            <a:r>
              <a:rPr lang="en-US" b="true" sz="3710" spc="37">
                <a:solidFill>
                  <a:srgbClr val="9CD52C"/>
                </a:solidFill>
                <a:latin typeface="IBM Plex Sans Bold"/>
                <a:ea typeface="IBM Plex Sans Bold"/>
                <a:cs typeface="IBM Plex Sans Bold"/>
                <a:sym typeface="IBM Plex Sans Bold"/>
              </a:rPr>
              <a:t> base model</a:t>
            </a:r>
          </a:p>
        </p:txBody>
      </p:sp>
      <p:sp>
        <p:nvSpPr>
          <p:cNvPr name="TextBox 11" id="11"/>
          <p:cNvSpPr txBox="true"/>
          <p:nvPr/>
        </p:nvSpPr>
        <p:spPr>
          <a:xfrm rot="0">
            <a:off x="7232241" y="2589516"/>
            <a:ext cx="1669688"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01.3</a:t>
            </a:r>
          </a:p>
        </p:txBody>
      </p:sp>
      <p:sp>
        <p:nvSpPr>
          <p:cNvPr name="TextBox 12" id="12"/>
          <p:cNvSpPr txBox="true"/>
          <p:nvPr/>
        </p:nvSpPr>
        <p:spPr>
          <a:xfrm rot="0">
            <a:off x="2165336" y="3672736"/>
            <a:ext cx="14297754" cy="5023252"/>
          </a:xfrm>
          <a:prstGeom prst="rect">
            <a:avLst/>
          </a:prstGeom>
        </p:spPr>
        <p:txBody>
          <a:bodyPr anchor="t" rtlCol="false" tIns="0" lIns="0" bIns="0" rIns="0">
            <a:spAutoFit/>
          </a:bodyPr>
          <a:lstStyle/>
          <a:p>
            <a:pPr algn="l">
              <a:lnSpc>
                <a:spcPts val="3238"/>
              </a:lnSpc>
            </a:pPr>
            <a:r>
              <a:rPr lang="en-US" sz="2010" spc="28" b="true">
                <a:solidFill>
                  <a:srgbClr val="FFFFFF"/>
                </a:solidFill>
                <a:latin typeface="ASV Codar Bold"/>
                <a:ea typeface="ASV Codar Bold"/>
                <a:cs typeface="ASV Codar Bold"/>
                <a:sym typeface="ASV Codar Bold"/>
              </a:rPr>
              <a:t>Enter seed prompt: A video game is</a:t>
            </a:r>
          </a:p>
          <a:p>
            <a:pPr algn="l">
              <a:lnSpc>
                <a:spcPts val="3238"/>
              </a:lnSpc>
            </a:pPr>
          </a:p>
          <a:p>
            <a:pPr algn="l">
              <a:lnSpc>
                <a:spcPts val="3238"/>
              </a:lnSpc>
            </a:pPr>
            <a:r>
              <a:rPr lang="en-US" sz="2010" spc="28" b="true">
                <a:solidFill>
                  <a:srgbClr val="FFFFFF"/>
                </a:solidFill>
                <a:latin typeface="ASV Codar Bold"/>
                <a:ea typeface="ASV Codar Bold"/>
                <a:cs typeface="ASV Codar Bold"/>
                <a:sym typeface="ASV Codar Bold"/>
              </a:rPr>
              <a:t>Generated Text:</a:t>
            </a:r>
          </a:p>
          <a:p>
            <a:pPr algn="l">
              <a:lnSpc>
                <a:spcPts val="3238"/>
              </a:lnSpc>
            </a:pPr>
            <a:r>
              <a:rPr lang="en-US" sz="2010" spc="28" b="true">
                <a:solidFill>
                  <a:srgbClr val="FFFFFF"/>
                </a:solidFill>
                <a:latin typeface="ASV Codar Bold"/>
                <a:ea typeface="ASV Codar Bold"/>
                <a:cs typeface="ASV Codar Bold"/>
                <a:sym typeface="ASV Codar Bold"/>
              </a:rPr>
              <a:t>A video game is released in japan on march 2 2017 in japan the playstation vita playstation network windows playstation portable psp version is available in the united kingdom for microsoft windows playstation 3 playstation 3 and xbox 360 versions in the same version as the game 's first vita version of the game the ps2 version is based on two discs the game 's title version was released in japan on september 26 2003 but was released on september 30 2006 in europe and north america in north america on april 24 2005 a japanese version of the game was released in north america on december 4 2006 and november 24 2006 the north american version of the game was ported to the playstation 2 version of the game boy advance the game 's music was released in japan on may 25 2006 on june 22 2008 in europe and on july 6 2007 the game is the last game in the series to feature a demo and play for the player character development system which includes a new story and story mode that allows the player to complete a game the game was created and developed by crytek insomniac and published by</a:t>
            </a:r>
          </a:p>
          <a:p>
            <a:pPr algn="l">
              <a:lnSpc>
                <a:spcPts val="3008"/>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17278350" y="0"/>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17278350" y="7262754"/>
            <a:ext cx="0" cy="96012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3528221" y="1317171"/>
            <a:ext cx="3477986" cy="3477986"/>
          </a:xfrm>
          <a:custGeom>
            <a:avLst/>
            <a:gdLst/>
            <a:ahLst/>
            <a:cxnLst/>
            <a:rect r="r" b="b" t="t" l="l"/>
            <a:pathLst>
              <a:path h="3477986" w="3477986">
                <a:moveTo>
                  <a:pt x="0" y="0"/>
                </a:moveTo>
                <a:lnTo>
                  <a:pt x="3477986" y="0"/>
                </a:lnTo>
                <a:lnTo>
                  <a:pt x="3477986" y="3477986"/>
                </a:lnTo>
                <a:lnTo>
                  <a:pt x="0" y="3477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50421" y="5778066"/>
            <a:ext cx="2737757" cy="2737757"/>
          </a:xfrm>
          <a:custGeom>
            <a:avLst/>
            <a:gdLst/>
            <a:ahLst/>
            <a:cxnLst/>
            <a:rect r="r" b="b" t="t" l="l"/>
            <a:pathLst>
              <a:path h="2737757" w="2737757">
                <a:moveTo>
                  <a:pt x="0" y="0"/>
                </a:moveTo>
                <a:lnTo>
                  <a:pt x="2737758" y="0"/>
                </a:lnTo>
                <a:lnTo>
                  <a:pt x="2737758" y="2737757"/>
                </a:lnTo>
                <a:lnTo>
                  <a:pt x="0" y="2737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88034" y="4352935"/>
            <a:ext cx="7565516" cy="1894713"/>
          </a:xfrm>
          <a:prstGeom prst="rect">
            <a:avLst/>
          </a:prstGeom>
        </p:spPr>
        <p:txBody>
          <a:bodyPr anchor="t" rtlCol="false" tIns="0" lIns="0" bIns="0" rIns="0">
            <a:spAutoFit/>
          </a:bodyPr>
          <a:lstStyle/>
          <a:p>
            <a:pPr algn="l">
              <a:lnSpc>
                <a:spcPts val="7505"/>
              </a:lnSpc>
            </a:pPr>
            <a:r>
              <a:rPr lang="en-US" b="true" sz="6000" spc="-18">
                <a:solidFill>
                  <a:srgbClr val="D7E5D8"/>
                </a:solidFill>
                <a:latin typeface="IBM Plex Sans Bold"/>
                <a:ea typeface="IBM Plex Sans Bold"/>
                <a:cs typeface="IBM Plex Sans Bold"/>
                <a:sym typeface="IBM Plex Sans Bold"/>
              </a:rPr>
              <a:t>HYPERPARAMETER OPTIMIZATION</a:t>
            </a:r>
          </a:p>
        </p:txBody>
      </p:sp>
      <p:sp>
        <p:nvSpPr>
          <p:cNvPr name="TextBox 7" id="7"/>
          <p:cNvSpPr txBox="true"/>
          <p:nvPr/>
        </p:nvSpPr>
        <p:spPr>
          <a:xfrm rot="0">
            <a:off x="1788034" y="2720104"/>
            <a:ext cx="7565516" cy="1588510"/>
          </a:xfrm>
          <a:prstGeom prst="rect">
            <a:avLst/>
          </a:prstGeom>
        </p:spPr>
        <p:txBody>
          <a:bodyPr anchor="t" rtlCol="false" tIns="0" lIns="0" bIns="0" rIns="0">
            <a:spAutoFit/>
          </a:bodyPr>
          <a:lstStyle/>
          <a:p>
            <a:pPr algn="l">
              <a:lnSpc>
                <a:spcPts val="12654"/>
              </a:lnSpc>
            </a:pPr>
            <a:r>
              <a:rPr lang="en-US" b="true" sz="10115" spc="-30">
                <a:solidFill>
                  <a:srgbClr val="9CD52C"/>
                </a:solidFill>
                <a:latin typeface="IBM Plex Sans Bold"/>
                <a:ea typeface="IBM Plex Sans Bold"/>
                <a:cs typeface="IBM Plex Sans Bold"/>
                <a:sym typeface="IBM Plex Sans Bold"/>
              </a:rPr>
              <a:t>TUNING</a:t>
            </a:r>
          </a:p>
        </p:txBody>
      </p:sp>
      <p:grpSp>
        <p:nvGrpSpPr>
          <p:cNvPr name="Group 8" id="8"/>
          <p:cNvGrpSpPr/>
          <p:nvPr/>
        </p:nvGrpSpPr>
        <p:grpSpPr>
          <a:xfrm rot="0">
            <a:off x="9787335" y="714843"/>
            <a:ext cx="7047705" cy="8857315"/>
            <a:chOff x="0" y="0"/>
            <a:chExt cx="684218" cy="859902"/>
          </a:xfrm>
        </p:grpSpPr>
        <p:sp>
          <p:nvSpPr>
            <p:cNvPr name="Freeform 9" id="9"/>
            <p:cNvSpPr/>
            <p:nvPr/>
          </p:nvSpPr>
          <p:spPr>
            <a:xfrm flipH="false" flipV="false" rot="0">
              <a:off x="0" y="0"/>
              <a:ext cx="684218" cy="859902"/>
            </a:xfrm>
            <a:custGeom>
              <a:avLst/>
              <a:gdLst/>
              <a:ahLst/>
              <a:cxnLst/>
              <a:rect r="r" b="b" t="t" l="l"/>
              <a:pathLst>
                <a:path h="859902" w="684218">
                  <a:moveTo>
                    <a:pt x="0" y="0"/>
                  </a:moveTo>
                  <a:lnTo>
                    <a:pt x="684218" y="0"/>
                  </a:lnTo>
                  <a:lnTo>
                    <a:pt x="684218" y="859902"/>
                  </a:lnTo>
                  <a:lnTo>
                    <a:pt x="0" y="859902"/>
                  </a:lnTo>
                  <a:close/>
                </a:path>
              </a:pathLst>
            </a:custGeom>
            <a:blipFill>
              <a:blip r:embed="rId4">
                <a:alphaModFix amt="41000"/>
              </a:blip>
              <a:stretch>
                <a:fillRect l="-44316" t="0" r="-44316" b="0"/>
              </a:stretch>
            </a:blipFill>
            <a:ln w="28575" cap="sq">
              <a:solidFill>
                <a:srgbClr val="9CD52C">
                  <a:alpha val="40784"/>
                </a:srgbClr>
              </a:solidFill>
              <a:prstDash val="solid"/>
              <a:miter/>
            </a:ln>
          </p:spPr>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330592" y="2005217"/>
          <a:ext cx="15775903" cy="7791450"/>
        </p:xfrm>
        <a:graphic>
          <a:graphicData uri="http://schemas.openxmlformats.org/drawingml/2006/table">
            <a:tbl>
              <a:tblPr/>
              <a:tblGrid>
                <a:gridCol w="2573376"/>
                <a:gridCol w="2573376"/>
                <a:gridCol w="2573376"/>
                <a:gridCol w="2964966"/>
                <a:gridCol w="2815789"/>
                <a:gridCol w="2275021"/>
              </a:tblGrid>
              <a:tr h="410076">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Hyperparameter</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Values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Time (ns/ms?)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Starting Loss @ (Epoch 1/10)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Final Loss @ (Epoch 10/10)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Perplexity Score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Initial Learning Rate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0.001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8m, 42s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7.2467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3.1587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0.0005</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8m, 44s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7.5849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4.3629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0.0001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8m, 42s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7.8253</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6.4655</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Embedding Dimension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8m, 33s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7.4868</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3.19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150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8m, 42s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7.2467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3.1587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200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8m, 44s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7.3953</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IBM Plex Sans Bold"/>
                          <a:ea typeface="IBM Plex Sans Bold"/>
                          <a:cs typeface="IBM Plex Sans Bold"/>
                          <a:sym typeface="IBM Plex Sans Bold"/>
                        </a:rPr>
                        <a:t>2.805</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Hidden Dimension</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128</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2m, 47s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7.6748</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5.6147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256</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4m, 46s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7.5804</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4.6137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512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8m, 42s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7.2467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3.1587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Dropout Rate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8m, 44s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7.4151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IBM Plex Sans Bold"/>
                          <a:ea typeface="IBM Plex Sans Bold"/>
                          <a:cs typeface="IBM Plex Sans Bold"/>
                          <a:sym typeface="IBM Plex Sans Bold"/>
                        </a:rPr>
                        <a:t>2.5499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0.2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8m, 42s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7.2467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3.1587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0.3</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8m, 44s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7.4752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3.2731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Sequence Length</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20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5m, 41s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7.4171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IBM Plex Sans Bold"/>
                          <a:ea typeface="IBM Plex Sans Bold"/>
                          <a:cs typeface="IBM Plex Sans Bold"/>
                          <a:sym typeface="IBM Plex Sans Bold"/>
                        </a:rPr>
                        <a:t>2.8938</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40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8m, 42s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7.2467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3.1587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80</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14m, 38s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7.4542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2.9955</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Batch Size</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64</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26m, 17s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7.1781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3131"/>
                          </a:solidFill>
                          <a:latin typeface="IBM Plex Sans Bold"/>
                          <a:ea typeface="IBM Plex Sans Bold"/>
                          <a:cs typeface="IBM Plex Sans Bold"/>
                          <a:sym typeface="IBM Plex Sans Bold"/>
                        </a:rPr>
                        <a:t>2.3529</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1.04</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256</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11m, 12s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7.348</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2.6544</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FFFFFF"/>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r h="410076">
                <a:tc>
                  <a:txBody>
                    <a:bodyPr anchor="t" rtlCol="false"/>
                    <a:lstStyle/>
                    <a:p>
                      <a:pPr algn="ctr">
                        <a:lnSpc>
                          <a:spcPts val="2239"/>
                        </a:lnSpc>
                        <a:defRPr/>
                      </a:pP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512</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8m, 42s</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7.2467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3.1587</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c>
                  <a:txBody>
                    <a:bodyPr anchor="t" rtlCol="false"/>
                    <a:lstStyle/>
                    <a:p>
                      <a:pPr algn="ctr">
                        <a:lnSpc>
                          <a:spcPts val="2239"/>
                        </a:lnSpc>
                        <a:defRPr/>
                      </a:pPr>
                      <a:r>
                        <a:rPr lang="en-US" sz="1599" b="true">
                          <a:solidFill>
                            <a:srgbClr val="00BF63"/>
                          </a:solidFill>
                          <a:latin typeface="IBM Plex Sans Bold"/>
                          <a:ea typeface="IBM Plex Sans Bold"/>
                          <a:cs typeface="IBM Plex Sans Bold"/>
                          <a:sym typeface="IBM Plex Sans Bold"/>
                        </a:rPr>
                        <a:t>1.01</a:t>
                      </a:r>
                      <a:endParaRPr lang="en-US" sz="1100"/>
                    </a:p>
                  </a:txBody>
                  <a:tcPr marL="38100" marR="38100" marT="38100" marB="38100" anchor="ctr">
                    <a:lnL cmpd="sng" algn="ctr" cap="flat" w="9525">
                      <a:solidFill>
                        <a:srgbClr val="FFFFFF"/>
                      </a:solidFill>
                      <a:prstDash val="solid"/>
                      <a:round/>
                      <a:headEnd type="none" w="med" len="med"/>
                      <a:tailEnd type="none" w="med" len="med"/>
                    </a:lnL>
                    <a:lnR cmpd="sng" algn="ctr" cap="flat" w="9525">
                      <a:solidFill>
                        <a:srgbClr val="FFFFFF"/>
                      </a:solidFill>
                      <a:prstDash val="solid"/>
                      <a:round/>
                      <a:headEnd type="none" w="med" len="med"/>
                      <a:tailEnd type="none" w="med" len="med"/>
                    </a:lnR>
                    <a:lnT cmpd="sng" algn="ctr" cap="flat" w="9525">
                      <a:solidFill>
                        <a:srgbClr val="FFFFFF"/>
                      </a:solidFill>
                      <a:prstDash val="solid"/>
                      <a:round/>
                      <a:headEnd type="none" w="med" len="med"/>
                      <a:tailEnd type="none" w="med" len="med"/>
                    </a:lnT>
                    <a:lnB cmpd="sng" algn="ctr" cap="flat" w="9525">
                      <a:solidFill>
                        <a:srgbClr val="FFFFFF"/>
                      </a:solidFill>
                      <a:prstDash val="solid"/>
                      <a:round/>
                      <a:headEnd type="none" w="med" len="med"/>
                      <a:tailEnd type="none" w="med" len="med"/>
                    </a:lnB>
                  </a:tcPr>
                </a:tc>
              </a:tr>
            </a:tbl>
          </a:graphicData>
        </a:graphic>
      </p:graphicFrame>
      <p:sp>
        <p:nvSpPr>
          <p:cNvPr name="Freeform 3" id="3"/>
          <p:cNvSpPr/>
          <p:nvPr/>
        </p:nvSpPr>
        <p:spPr>
          <a:xfrm flipH="true" flipV="true" rot="0">
            <a:off x="17106495" y="1427968"/>
            <a:ext cx="380985" cy="1154499"/>
          </a:xfrm>
          <a:custGeom>
            <a:avLst/>
            <a:gdLst/>
            <a:ahLst/>
            <a:cxnLst/>
            <a:rect r="r" b="b" t="t" l="l"/>
            <a:pathLst>
              <a:path h="1154499" w="380985">
                <a:moveTo>
                  <a:pt x="380985" y="1154499"/>
                </a:moveTo>
                <a:lnTo>
                  <a:pt x="0" y="1154499"/>
                </a:lnTo>
                <a:lnTo>
                  <a:pt x="0" y="0"/>
                </a:lnTo>
                <a:lnTo>
                  <a:pt x="380985" y="0"/>
                </a:lnTo>
                <a:lnTo>
                  <a:pt x="380985" y="115449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722489" y="822047"/>
            <a:ext cx="10843022" cy="832601"/>
          </a:xfrm>
          <a:prstGeom prst="rect">
            <a:avLst/>
          </a:prstGeom>
        </p:spPr>
        <p:txBody>
          <a:bodyPr anchor="t" rtlCol="false" tIns="0" lIns="0" bIns="0" rIns="0">
            <a:spAutoFit/>
          </a:bodyPr>
          <a:lstStyle/>
          <a:p>
            <a:pPr algn="ctr">
              <a:lnSpc>
                <a:spcPts val="6600"/>
              </a:lnSpc>
              <a:spcBef>
                <a:spcPct val="0"/>
              </a:spcBef>
            </a:pPr>
            <a:r>
              <a:rPr lang="en-US" b="true" sz="5276" spc="-15">
                <a:solidFill>
                  <a:srgbClr val="B7EE4A"/>
                </a:solidFill>
                <a:latin typeface="IBM Plex Sans Bold"/>
                <a:ea typeface="IBM Plex Sans Bold"/>
                <a:cs typeface="IBM Plex Sans Bold"/>
                <a:sym typeface="IBM Plex Sans Bold"/>
              </a:rPr>
              <a:t>HYPERPARAMETER SEARCH GRID</a:t>
            </a:r>
          </a:p>
        </p:txBody>
      </p:sp>
      <p:sp>
        <p:nvSpPr>
          <p:cNvPr name="TextBox 5" id="5"/>
          <p:cNvSpPr txBox="true"/>
          <p:nvPr/>
        </p:nvSpPr>
        <p:spPr>
          <a:xfrm rot="0">
            <a:off x="15770340" y="689427"/>
            <a:ext cx="1488960" cy="1107365"/>
          </a:xfrm>
          <a:prstGeom prst="rect">
            <a:avLst/>
          </a:prstGeom>
        </p:spPr>
        <p:txBody>
          <a:bodyPr anchor="t" rtlCol="false" tIns="0" lIns="0" bIns="0" rIns="0">
            <a:spAutoFit/>
          </a:bodyPr>
          <a:lstStyle/>
          <a:p>
            <a:pPr algn="ctr">
              <a:lnSpc>
                <a:spcPts val="2977"/>
              </a:lnSpc>
              <a:spcBef>
                <a:spcPct val="0"/>
              </a:spcBef>
            </a:pPr>
            <a:r>
              <a:rPr lang="en-US" b="true" sz="2310" spc="23">
                <a:solidFill>
                  <a:srgbClr val="00BF63"/>
                </a:solidFill>
                <a:latin typeface="IBM Plex Sans Bold"/>
                <a:ea typeface="IBM Plex Sans Bold"/>
                <a:cs typeface="IBM Plex Sans Bold"/>
                <a:sym typeface="IBM Plex Sans Bold"/>
              </a:rPr>
              <a:t>Base Model Indicator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677381" y="1059031"/>
            <a:ext cx="15445245" cy="908655"/>
          </a:xfrm>
          <a:prstGeom prst="rect">
            <a:avLst/>
          </a:prstGeom>
        </p:spPr>
        <p:txBody>
          <a:bodyPr anchor="t" rtlCol="false" tIns="0" lIns="0" bIns="0" rIns="0">
            <a:spAutoFit/>
          </a:bodyPr>
          <a:lstStyle/>
          <a:p>
            <a:pPr algn="l">
              <a:lnSpc>
                <a:spcPts val="7351"/>
              </a:lnSpc>
            </a:pPr>
            <a:r>
              <a:rPr lang="en-US" b="true" sz="5876" spc="-17">
                <a:solidFill>
                  <a:srgbClr val="74BA29"/>
                </a:solidFill>
                <a:latin typeface="IBM Plex Sans Bold"/>
                <a:ea typeface="IBM Plex Sans Bold"/>
                <a:cs typeface="IBM Plex Sans Bold"/>
                <a:sym typeface="IBM Plex Sans Bold"/>
              </a:rPr>
              <a:t>THE LSTM MODEL</a:t>
            </a:r>
          </a:p>
        </p:txBody>
      </p:sp>
      <p:sp>
        <p:nvSpPr>
          <p:cNvPr name="AutoShape 3" id="3"/>
          <p:cNvSpPr/>
          <p:nvPr/>
        </p:nvSpPr>
        <p:spPr>
          <a:xfrm flipV="true">
            <a:off x="500412" y="62275"/>
            <a:ext cx="0" cy="6492240"/>
          </a:xfrm>
          <a:prstGeom prst="line">
            <a:avLst/>
          </a:prstGeom>
          <a:ln cap="flat" w="47625">
            <a:solidFill>
              <a:srgbClr val="8BC34A"/>
            </a:solidFill>
            <a:prstDash val="solid"/>
            <a:headEnd type="none" len="sm" w="sm"/>
            <a:tailEnd type="none" len="sm" w="sm"/>
          </a:ln>
        </p:spPr>
      </p:sp>
      <p:sp>
        <p:nvSpPr>
          <p:cNvPr name="AutoShape 4" id="4"/>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5" id="5"/>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15957252" y="1600445"/>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63090" y="6195206"/>
            <a:ext cx="1174273" cy="1174273"/>
          </a:xfrm>
          <a:custGeom>
            <a:avLst/>
            <a:gdLst/>
            <a:ahLst/>
            <a:cxnLst/>
            <a:rect r="r" b="b" t="t" l="l"/>
            <a:pathLst>
              <a:path h="1174273" w="1174273">
                <a:moveTo>
                  <a:pt x="0" y="0"/>
                </a:moveTo>
                <a:lnTo>
                  <a:pt x="1174273" y="0"/>
                </a:lnTo>
                <a:lnTo>
                  <a:pt x="1174273" y="1174273"/>
                </a:lnTo>
                <a:lnTo>
                  <a:pt x="0" y="117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517684" y="7369479"/>
            <a:ext cx="3604942" cy="3604942"/>
          </a:xfrm>
          <a:custGeom>
            <a:avLst/>
            <a:gdLst/>
            <a:ahLst/>
            <a:cxnLst/>
            <a:rect r="r" b="b" t="t" l="l"/>
            <a:pathLst>
              <a:path h="3604942" w="3604942">
                <a:moveTo>
                  <a:pt x="0" y="0"/>
                </a:moveTo>
                <a:lnTo>
                  <a:pt x="3604942" y="0"/>
                </a:lnTo>
                <a:lnTo>
                  <a:pt x="3604942" y="3604942"/>
                </a:lnTo>
                <a:lnTo>
                  <a:pt x="0" y="3604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511240" y="2641490"/>
            <a:ext cx="11941084" cy="5865591"/>
          </a:xfrm>
          <a:custGeom>
            <a:avLst/>
            <a:gdLst/>
            <a:ahLst/>
            <a:cxnLst/>
            <a:rect r="r" b="b" t="t" l="l"/>
            <a:pathLst>
              <a:path h="5865591" w="11941084">
                <a:moveTo>
                  <a:pt x="0" y="0"/>
                </a:moveTo>
                <a:lnTo>
                  <a:pt x="11941084" y="0"/>
                </a:lnTo>
                <a:lnTo>
                  <a:pt x="11941084" y="5865591"/>
                </a:lnTo>
                <a:lnTo>
                  <a:pt x="0" y="5865591"/>
                </a:lnTo>
                <a:lnTo>
                  <a:pt x="0" y="0"/>
                </a:lnTo>
                <a:close/>
              </a:path>
            </a:pathLst>
          </a:custGeom>
          <a:blipFill>
            <a:blip r:embed="rId4"/>
            <a:stretch>
              <a:fillRect l="0" t="0" r="0" b="0"/>
            </a:stretch>
          </a:blipFill>
        </p:spPr>
      </p:sp>
      <p:sp>
        <p:nvSpPr>
          <p:cNvPr name="TextBox 10" id="10"/>
          <p:cNvSpPr txBox="true"/>
          <p:nvPr/>
        </p:nvSpPr>
        <p:spPr>
          <a:xfrm rot="0">
            <a:off x="1734722" y="2186123"/>
            <a:ext cx="13070005" cy="286181"/>
          </a:xfrm>
          <a:prstGeom prst="rect">
            <a:avLst/>
          </a:prstGeom>
        </p:spPr>
        <p:txBody>
          <a:bodyPr anchor="t" rtlCol="false" tIns="0" lIns="0" bIns="0" rIns="0">
            <a:spAutoFit/>
          </a:bodyPr>
          <a:lstStyle/>
          <a:p>
            <a:pPr algn="l">
              <a:lnSpc>
                <a:spcPts val="2538"/>
              </a:lnSpc>
            </a:pPr>
            <a:r>
              <a:rPr lang="en-US" sz="1575" spc="-4">
                <a:solidFill>
                  <a:srgbClr val="74BA29"/>
                </a:solidFill>
                <a:latin typeface="IBM Plex Sans"/>
                <a:ea typeface="IBM Plex Sans"/>
                <a:cs typeface="IBM Plex Sans"/>
                <a:sym typeface="IBM Plex Sans"/>
              </a:rPr>
              <a:t>Overall Layer Compostition</a:t>
            </a:r>
          </a:p>
        </p:txBody>
      </p:sp>
      <p:sp>
        <p:nvSpPr>
          <p:cNvPr name="TextBox 11" id="11"/>
          <p:cNvSpPr txBox="true"/>
          <p:nvPr/>
        </p:nvSpPr>
        <p:spPr>
          <a:xfrm rot="0">
            <a:off x="1196230" y="3731067"/>
            <a:ext cx="4628716" cy="1591826"/>
          </a:xfrm>
          <a:prstGeom prst="rect">
            <a:avLst/>
          </a:prstGeom>
        </p:spPr>
        <p:txBody>
          <a:bodyPr anchor="t" rtlCol="false" tIns="0" lIns="0" bIns="0" rIns="0">
            <a:spAutoFit/>
          </a:bodyPr>
          <a:lstStyle/>
          <a:p>
            <a:pPr algn="l">
              <a:lnSpc>
                <a:spcPts val="3080"/>
              </a:lnSpc>
            </a:pPr>
            <a:r>
              <a:rPr lang="en-US" sz="1912" spc="26">
                <a:solidFill>
                  <a:srgbClr val="74BA29"/>
                </a:solidFill>
                <a:latin typeface="Amicale Light"/>
                <a:ea typeface="Amicale Light"/>
                <a:cs typeface="Amicale Light"/>
                <a:sym typeface="Amicale Light"/>
              </a:rPr>
              <a:t>Each Unit Added- sequentially update a hidden state output vector from the previous cell. Use this in the next LSTM block calculation.</a:t>
            </a:r>
          </a:p>
        </p:txBody>
      </p:sp>
      <p:sp>
        <p:nvSpPr>
          <p:cNvPr name="TextBox 12" id="12"/>
          <p:cNvSpPr txBox="true"/>
          <p:nvPr/>
        </p:nvSpPr>
        <p:spPr>
          <a:xfrm rot="0">
            <a:off x="1196230" y="3123826"/>
            <a:ext cx="4628716" cy="445316"/>
          </a:xfrm>
          <a:prstGeom prst="rect">
            <a:avLst/>
          </a:prstGeom>
        </p:spPr>
        <p:txBody>
          <a:bodyPr anchor="t" rtlCol="false" tIns="0" lIns="0" bIns="0" rIns="0">
            <a:spAutoFit/>
          </a:bodyPr>
          <a:lstStyle/>
          <a:p>
            <a:pPr algn="l">
              <a:lnSpc>
                <a:spcPts val="3674"/>
              </a:lnSpc>
            </a:pPr>
            <a:r>
              <a:rPr lang="en-US" b="true" sz="2850" spc="28">
                <a:solidFill>
                  <a:srgbClr val="74BA29"/>
                </a:solidFill>
                <a:latin typeface="IBM Plex Sans Bold"/>
                <a:ea typeface="IBM Plex Sans Bold"/>
                <a:cs typeface="IBM Plex Sans Bold"/>
                <a:sym typeface="IBM Plex Sans Bold"/>
              </a:rPr>
              <a:t>Long Term Dependencies</a:t>
            </a:r>
          </a:p>
        </p:txBody>
      </p:sp>
      <p:sp>
        <p:nvSpPr>
          <p:cNvPr name="TextBox 13" id="13"/>
          <p:cNvSpPr txBox="true"/>
          <p:nvPr/>
        </p:nvSpPr>
        <p:spPr>
          <a:xfrm rot="0">
            <a:off x="1196230" y="6683684"/>
            <a:ext cx="4628716" cy="331680"/>
          </a:xfrm>
          <a:prstGeom prst="rect">
            <a:avLst/>
          </a:prstGeom>
        </p:spPr>
        <p:txBody>
          <a:bodyPr anchor="t" rtlCol="false" tIns="0" lIns="0" bIns="0" rIns="0">
            <a:spAutoFit/>
          </a:bodyPr>
          <a:lstStyle/>
          <a:p>
            <a:pPr algn="l">
              <a:lnSpc>
                <a:spcPts val="2597"/>
              </a:lnSpc>
            </a:pPr>
            <a:r>
              <a:rPr lang="en-US" sz="1612" spc="22">
                <a:solidFill>
                  <a:srgbClr val="74BA29"/>
                </a:solidFill>
                <a:latin typeface="Amicale Light"/>
                <a:ea typeface="Amicale Light"/>
                <a:cs typeface="Amicale Light"/>
                <a:sym typeface="Amicale Light"/>
              </a:rPr>
              <a:t>E</a:t>
            </a:r>
          </a:p>
        </p:txBody>
      </p:sp>
      <p:sp>
        <p:nvSpPr>
          <p:cNvPr name="TextBox 14" id="14"/>
          <p:cNvSpPr txBox="true"/>
          <p:nvPr/>
        </p:nvSpPr>
        <p:spPr>
          <a:xfrm rot="0">
            <a:off x="1196230" y="6056135"/>
            <a:ext cx="3693950" cy="903803"/>
          </a:xfrm>
          <a:prstGeom prst="rect">
            <a:avLst/>
          </a:prstGeom>
        </p:spPr>
        <p:txBody>
          <a:bodyPr anchor="t" rtlCol="false" tIns="0" lIns="0" bIns="0" rIns="0">
            <a:spAutoFit/>
          </a:bodyPr>
          <a:lstStyle/>
          <a:p>
            <a:pPr algn="l">
              <a:lnSpc>
                <a:spcPts val="3674"/>
              </a:lnSpc>
            </a:pPr>
            <a:r>
              <a:rPr lang="en-US" b="true" sz="2850" spc="28">
                <a:solidFill>
                  <a:srgbClr val="74BA29"/>
                </a:solidFill>
                <a:latin typeface="IBM Plex Sans Bold"/>
                <a:ea typeface="IBM Plex Sans Bold"/>
                <a:cs typeface="IBM Plex Sans Bold"/>
                <a:sym typeface="IBM Plex Sans Bold"/>
              </a:rPr>
              <a:t>Avoid Vanishing Gradient</a:t>
            </a:r>
          </a:p>
        </p:txBody>
      </p:sp>
      <p:sp>
        <p:nvSpPr>
          <p:cNvPr name="TextBox 15" id="15"/>
          <p:cNvSpPr txBox="true"/>
          <p:nvPr/>
        </p:nvSpPr>
        <p:spPr>
          <a:xfrm rot="0">
            <a:off x="1196230" y="7177289"/>
            <a:ext cx="4628716" cy="1591826"/>
          </a:xfrm>
          <a:prstGeom prst="rect">
            <a:avLst/>
          </a:prstGeom>
        </p:spPr>
        <p:txBody>
          <a:bodyPr anchor="t" rtlCol="false" tIns="0" lIns="0" bIns="0" rIns="0">
            <a:spAutoFit/>
          </a:bodyPr>
          <a:lstStyle/>
          <a:p>
            <a:pPr algn="l">
              <a:lnSpc>
                <a:spcPts val="3080"/>
              </a:lnSpc>
            </a:pPr>
            <a:r>
              <a:rPr lang="en-US" sz="1912" spc="26">
                <a:solidFill>
                  <a:srgbClr val="74BA29"/>
                </a:solidFill>
                <a:latin typeface="Amicale Light"/>
                <a:ea typeface="Amicale Light"/>
                <a:cs typeface="Amicale Light"/>
                <a:sym typeface="Amicale Light"/>
              </a:rPr>
              <a:t>The cell state has a direct connection (a linear relationship) with the last cell state, so on backpropogation the derivative stays nonzero.</a:t>
            </a:r>
          </a:p>
        </p:txBody>
      </p:sp>
      <p:sp>
        <p:nvSpPr>
          <p:cNvPr name="Freeform 16" id="16"/>
          <p:cNvSpPr/>
          <p:nvPr/>
        </p:nvSpPr>
        <p:spPr>
          <a:xfrm flipH="false" flipV="false" rot="0">
            <a:off x="0" y="0"/>
            <a:ext cx="5704609" cy="10287000"/>
          </a:xfrm>
          <a:custGeom>
            <a:avLst/>
            <a:gdLst/>
            <a:ahLst/>
            <a:cxnLst/>
            <a:rect r="r" b="b" t="t" l="l"/>
            <a:pathLst>
              <a:path h="10287000" w="5704609">
                <a:moveTo>
                  <a:pt x="0" y="0"/>
                </a:moveTo>
                <a:lnTo>
                  <a:pt x="5704609" y="0"/>
                </a:lnTo>
                <a:lnTo>
                  <a:pt x="5704609" y="10287000"/>
                </a:lnTo>
                <a:lnTo>
                  <a:pt x="0" y="10287000"/>
                </a:lnTo>
                <a:lnTo>
                  <a:pt x="0" y="0"/>
                </a:lnTo>
                <a:close/>
              </a:path>
            </a:pathLst>
          </a:custGeom>
          <a:blipFill>
            <a:blip r:embed="rId5">
              <a:alphaModFix amt="26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8611">
            <a:off x="15125395" y="3691329"/>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28611">
            <a:off x="350538" y="9224380"/>
            <a:ext cx="703535" cy="703535"/>
          </a:xfrm>
          <a:custGeom>
            <a:avLst/>
            <a:gdLst/>
            <a:ahLst/>
            <a:cxnLst/>
            <a:rect r="r" b="b" t="t" l="l"/>
            <a:pathLst>
              <a:path h="703535" w="703535">
                <a:moveTo>
                  <a:pt x="0" y="0"/>
                </a:moveTo>
                <a:lnTo>
                  <a:pt x="703535" y="0"/>
                </a:lnTo>
                <a:lnTo>
                  <a:pt x="703535" y="703535"/>
                </a:lnTo>
                <a:lnTo>
                  <a:pt x="0" y="703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028700" y="923925"/>
            <a:ext cx="15445245"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OPTIMIZED HYPERPARAMETERS</a:t>
            </a:r>
          </a:p>
        </p:txBody>
      </p:sp>
      <p:sp>
        <p:nvSpPr>
          <p:cNvPr name="AutoShape 6" id="6"/>
          <p:cNvSpPr/>
          <p:nvPr/>
        </p:nvSpPr>
        <p:spPr>
          <a:xfrm flipH="true">
            <a:off x="4598576" y="6844913"/>
            <a:ext cx="9123193" cy="0"/>
          </a:xfrm>
          <a:prstGeom prst="line">
            <a:avLst/>
          </a:prstGeom>
          <a:ln cap="flat" w="9525">
            <a:solidFill>
              <a:srgbClr val="FFFFFF"/>
            </a:solidFill>
            <a:prstDash val="solid"/>
            <a:headEnd type="none" len="sm" w="sm"/>
            <a:tailEnd type="none" len="sm" w="sm"/>
          </a:ln>
        </p:spPr>
      </p:sp>
      <p:sp>
        <p:nvSpPr>
          <p:cNvPr name="TextBox 7" id="7"/>
          <p:cNvSpPr txBox="true"/>
          <p:nvPr/>
        </p:nvSpPr>
        <p:spPr>
          <a:xfrm rot="0">
            <a:off x="8457973" y="5835775"/>
            <a:ext cx="5063498" cy="592821"/>
          </a:xfrm>
          <a:prstGeom prst="rect">
            <a:avLst/>
          </a:prstGeom>
        </p:spPr>
        <p:txBody>
          <a:bodyPr anchor="t" rtlCol="false" tIns="0" lIns="0" bIns="0" rIns="0">
            <a:spAutoFit/>
          </a:bodyPr>
          <a:lstStyle/>
          <a:p>
            <a:pPr algn="l">
              <a:lnSpc>
                <a:spcPts val="4457"/>
              </a:lnSpc>
            </a:pPr>
            <a:r>
              <a:rPr lang="en-US" sz="2766" spc="38">
                <a:solidFill>
                  <a:srgbClr val="D7E5D8"/>
                </a:solidFill>
                <a:latin typeface="Amicale Light"/>
                <a:ea typeface="Amicale Light"/>
                <a:cs typeface="Amicale Light"/>
                <a:sym typeface="Amicale Light"/>
              </a:rPr>
              <a:t>0.2</a:t>
            </a:r>
          </a:p>
        </p:txBody>
      </p:sp>
      <p:sp>
        <p:nvSpPr>
          <p:cNvPr name="TextBox 8" id="8"/>
          <p:cNvSpPr txBox="true"/>
          <p:nvPr/>
        </p:nvSpPr>
        <p:spPr>
          <a:xfrm rot="0">
            <a:off x="4598576" y="5907120"/>
            <a:ext cx="3629222" cy="336144"/>
          </a:xfrm>
          <a:prstGeom prst="rect">
            <a:avLst/>
          </a:prstGeom>
        </p:spPr>
        <p:txBody>
          <a:bodyPr anchor="t" rtlCol="false" tIns="0" lIns="0" bIns="0" rIns="0">
            <a:spAutoFit/>
          </a:bodyPr>
          <a:lstStyle/>
          <a:p>
            <a:pPr algn="l">
              <a:lnSpc>
                <a:spcPts val="2625"/>
              </a:lnSpc>
            </a:pPr>
            <a:r>
              <a:rPr lang="en-US" b="true" sz="2036" spc="20">
                <a:solidFill>
                  <a:srgbClr val="B7EE4A"/>
                </a:solidFill>
                <a:latin typeface="IBM Plex Sans Bold"/>
                <a:ea typeface="IBM Plex Sans Bold"/>
                <a:cs typeface="IBM Plex Sans Bold"/>
                <a:sym typeface="IBM Plex Sans Bold"/>
              </a:rPr>
              <a:t>DROPOUT RATE</a:t>
            </a:r>
          </a:p>
        </p:txBody>
      </p:sp>
      <p:sp>
        <p:nvSpPr>
          <p:cNvPr name="AutoShape 9" id="9"/>
          <p:cNvSpPr/>
          <p:nvPr/>
        </p:nvSpPr>
        <p:spPr>
          <a:xfrm flipH="true">
            <a:off x="4598576" y="9187650"/>
            <a:ext cx="9123193" cy="0"/>
          </a:xfrm>
          <a:prstGeom prst="line">
            <a:avLst/>
          </a:prstGeom>
          <a:ln cap="flat" w="9525">
            <a:solidFill>
              <a:srgbClr val="FFFFFF"/>
            </a:solidFill>
            <a:prstDash val="solid"/>
            <a:headEnd type="none" len="sm" w="sm"/>
            <a:tailEnd type="none" len="sm" w="sm"/>
          </a:ln>
        </p:spPr>
      </p:sp>
      <p:sp>
        <p:nvSpPr>
          <p:cNvPr name="TextBox 10" id="10"/>
          <p:cNvSpPr txBox="true"/>
          <p:nvPr/>
        </p:nvSpPr>
        <p:spPr>
          <a:xfrm rot="0">
            <a:off x="8457973" y="8178512"/>
            <a:ext cx="5063498" cy="592821"/>
          </a:xfrm>
          <a:prstGeom prst="rect">
            <a:avLst/>
          </a:prstGeom>
        </p:spPr>
        <p:txBody>
          <a:bodyPr anchor="t" rtlCol="false" tIns="0" lIns="0" bIns="0" rIns="0">
            <a:spAutoFit/>
          </a:bodyPr>
          <a:lstStyle/>
          <a:p>
            <a:pPr algn="l">
              <a:lnSpc>
                <a:spcPts val="4457"/>
              </a:lnSpc>
            </a:pPr>
            <a:r>
              <a:rPr lang="en-US" sz="2766" spc="38">
                <a:solidFill>
                  <a:srgbClr val="D7E5D8"/>
                </a:solidFill>
                <a:latin typeface="Amicale Light"/>
                <a:ea typeface="Amicale Light"/>
                <a:cs typeface="Amicale Light"/>
                <a:sym typeface="Amicale Light"/>
              </a:rPr>
              <a:t>512</a:t>
            </a:r>
          </a:p>
        </p:txBody>
      </p:sp>
      <p:sp>
        <p:nvSpPr>
          <p:cNvPr name="TextBox 11" id="11"/>
          <p:cNvSpPr txBox="true"/>
          <p:nvPr/>
        </p:nvSpPr>
        <p:spPr>
          <a:xfrm rot="0">
            <a:off x="4598576" y="8249857"/>
            <a:ext cx="3629222" cy="336144"/>
          </a:xfrm>
          <a:prstGeom prst="rect">
            <a:avLst/>
          </a:prstGeom>
        </p:spPr>
        <p:txBody>
          <a:bodyPr anchor="t" rtlCol="false" tIns="0" lIns="0" bIns="0" rIns="0">
            <a:spAutoFit/>
          </a:bodyPr>
          <a:lstStyle/>
          <a:p>
            <a:pPr algn="l">
              <a:lnSpc>
                <a:spcPts val="2625"/>
              </a:lnSpc>
            </a:pPr>
            <a:r>
              <a:rPr lang="en-US" b="true" sz="2036" spc="20">
                <a:solidFill>
                  <a:srgbClr val="B7EE4A"/>
                </a:solidFill>
                <a:latin typeface="IBM Plex Sans Bold"/>
                <a:ea typeface="IBM Plex Sans Bold"/>
                <a:cs typeface="IBM Plex Sans Bold"/>
                <a:sym typeface="IBM Plex Sans Bold"/>
              </a:rPr>
              <a:t>BATCH SIZE</a:t>
            </a:r>
          </a:p>
        </p:txBody>
      </p:sp>
      <p:sp>
        <p:nvSpPr>
          <p:cNvPr name="AutoShape 12" id="12"/>
          <p:cNvSpPr/>
          <p:nvPr/>
        </p:nvSpPr>
        <p:spPr>
          <a:xfrm flipH="true">
            <a:off x="4598576" y="8016281"/>
            <a:ext cx="9123193" cy="0"/>
          </a:xfrm>
          <a:prstGeom prst="line">
            <a:avLst/>
          </a:prstGeom>
          <a:ln cap="flat" w="9525">
            <a:solidFill>
              <a:srgbClr val="FFFFFF"/>
            </a:solidFill>
            <a:prstDash val="solid"/>
            <a:headEnd type="none" len="sm" w="sm"/>
            <a:tailEnd type="none" len="sm" w="sm"/>
          </a:ln>
        </p:spPr>
      </p:sp>
      <p:sp>
        <p:nvSpPr>
          <p:cNvPr name="TextBox 13" id="13"/>
          <p:cNvSpPr txBox="true"/>
          <p:nvPr/>
        </p:nvSpPr>
        <p:spPr>
          <a:xfrm rot="0">
            <a:off x="8457973" y="7007144"/>
            <a:ext cx="5063498" cy="589011"/>
          </a:xfrm>
          <a:prstGeom prst="rect">
            <a:avLst/>
          </a:prstGeom>
        </p:spPr>
        <p:txBody>
          <a:bodyPr anchor="t" rtlCol="false" tIns="0" lIns="0" bIns="0" rIns="0">
            <a:spAutoFit/>
          </a:bodyPr>
          <a:lstStyle/>
          <a:p>
            <a:pPr algn="l">
              <a:lnSpc>
                <a:spcPts val="4457"/>
              </a:lnSpc>
            </a:pPr>
            <a:r>
              <a:rPr lang="en-US" sz="2766" spc="38">
                <a:solidFill>
                  <a:srgbClr val="D7E5D8"/>
                </a:solidFill>
                <a:latin typeface="Amicale"/>
                <a:ea typeface="Amicale"/>
                <a:cs typeface="Amicale"/>
                <a:sym typeface="Amicale"/>
              </a:rPr>
              <a:t>40</a:t>
            </a:r>
          </a:p>
        </p:txBody>
      </p:sp>
      <p:sp>
        <p:nvSpPr>
          <p:cNvPr name="TextBox 14" id="14"/>
          <p:cNvSpPr txBox="true"/>
          <p:nvPr/>
        </p:nvSpPr>
        <p:spPr>
          <a:xfrm rot="0">
            <a:off x="4598576" y="7078489"/>
            <a:ext cx="3629222" cy="336144"/>
          </a:xfrm>
          <a:prstGeom prst="rect">
            <a:avLst/>
          </a:prstGeom>
        </p:spPr>
        <p:txBody>
          <a:bodyPr anchor="t" rtlCol="false" tIns="0" lIns="0" bIns="0" rIns="0">
            <a:spAutoFit/>
          </a:bodyPr>
          <a:lstStyle/>
          <a:p>
            <a:pPr algn="l">
              <a:lnSpc>
                <a:spcPts val="2625"/>
              </a:lnSpc>
            </a:pPr>
            <a:r>
              <a:rPr lang="en-US" b="true" sz="2036" spc="20">
                <a:solidFill>
                  <a:srgbClr val="B7EE4A"/>
                </a:solidFill>
                <a:latin typeface="IBM Plex Sans Bold"/>
                <a:ea typeface="IBM Plex Sans Bold"/>
                <a:cs typeface="IBM Plex Sans Bold"/>
                <a:sym typeface="IBM Plex Sans Bold"/>
              </a:rPr>
              <a:t>SEQUENCE LENGTH</a:t>
            </a:r>
          </a:p>
        </p:txBody>
      </p:sp>
      <p:sp>
        <p:nvSpPr>
          <p:cNvPr name="AutoShape 15" id="15"/>
          <p:cNvSpPr/>
          <p:nvPr/>
        </p:nvSpPr>
        <p:spPr>
          <a:xfrm flipH="true" flipV="true">
            <a:off x="17674808" y="0"/>
            <a:ext cx="0" cy="5159670"/>
          </a:xfrm>
          <a:prstGeom prst="line">
            <a:avLst/>
          </a:prstGeom>
          <a:ln cap="flat" w="19050">
            <a:solidFill>
              <a:srgbClr val="FFFFFF"/>
            </a:solidFill>
            <a:prstDash val="solid"/>
            <a:headEnd type="none" len="sm" w="sm"/>
            <a:tailEnd type="none" len="sm" w="sm"/>
          </a:ln>
        </p:spPr>
      </p:sp>
      <p:sp>
        <p:nvSpPr>
          <p:cNvPr name="AutoShape 16" id="16"/>
          <p:cNvSpPr/>
          <p:nvPr/>
        </p:nvSpPr>
        <p:spPr>
          <a:xfrm flipV="true">
            <a:off x="17674808" y="5659105"/>
            <a:ext cx="0" cy="960120"/>
          </a:xfrm>
          <a:prstGeom prst="line">
            <a:avLst/>
          </a:prstGeom>
          <a:ln cap="flat" w="19050">
            <a:solidFill>
              <a:srgbClr val="FFFFFF"/>
            </a:solidFill>
            <a:prstDash val="solid"/>
            <a:headEnd type="none" len="sm" w="sm"/>
            <a:tailEnd type="none" len="sm" w="sm"/>
          </a:ln>
        </p:spPr>
      </p:sp>
      <p:sp>
        <p:nvSpPr>
          <p:cNvPr name="AutoShape 17" id="17"/>
          <p:cNvSpPr/>
          <p:nvPr/>
        </p:nvSpPr>
        <p:spPr>
          <a:xfrm flipH="true">
            <a:off x="4598576" y="5677066"/>
            <a:ext cx="9123193" cy="0"/>
          </a:xfrm>
          <a:prstGeom prst="line">
            <a:avLst/>
          </a:prstGeom>
          <a:ln cap="flat" w="9525">
            <a:solidFill>
              <a:srgbClr val="FFFFFF"/>
            </a:solidFill>
            <a:prstDash val="solid"/>
            <a:headEnd type="none" len="sm" w="sm"/>
            <a:tailEnd type="none" len="sm" w="sm"/>
          </a:ln>
        </p:spPr>
      </p:sp>
      <p:sp>
        <p:nvSpPr>
          <p:cNvPr name="TextBox 18" id="18"/>
          <p:cNvSpPr txBox="true"/>
          <p:nvPr/>
        </p:nvSpPr>
        <p:spPr>
          <a:xfrm rot="0">
            <a:off x="8457973" y="4667928"/>
            <a:ext cx="5063498" cy="592821"/>
          </a:xfrm>
          <a:prstGeom prst="rect">
            <a:avLst/>
          </a:prstGeom>
        </p:spPr>
        <p:txBody>
          <a:bodyPr anchor="t" rtlCol="false" tIns="0" lIns="0" bIns="0" rIns="0">
            <a:spAutoFit/>
          </a:bodyPr>
          <a:lstStyle/>
          <a:p>
            <a:pPr algn="l">
              <a:lnSpc>
                <a:spcPts val="4457"/>
              </a:lnSpc>
            </a:pPr>
            <a:r>
              <a:rPr lang="en-US" sz="2766" spc="38">
                <a:solidFill>
                  <a:srgbClr val="D7E5D8"/>
                </a:solidFill>
                <a:latin typeface="Amicale Light"/>
                <a:ea typeface="Amicale Light"/>
                <a:cs typeface="Amicale Light"/>
                <a:sym typeface="Amicale Light"/>
              </a:rPr>
              <a:t>512</a:t>
            </a:r>
          </a:p>
        </p:txBody>
      </p:sp>
      <p:sp>
        <p:nvSpPr>
          <p:cNvPr name="TextBox 19" id="19"/>
          <p:cNvSpPr txBox="true"/>
          <p:nvPr/>
        </p:nvSpPr>
        <p:spPr>
          <a:xfrm rot="0">
            <a:off x="4598576" y="4739273"/>
            <a:ext cx="3629222" cy="336144"/>
          </a:xfrm>
          <a:prstGeom prst="rect">
            <a:avLst/>
          </a:prstGeom>
        </p:spPr>
        <p:txBody>
          <a:bodyPr anchor="t" rtlCol="false" tIns="0" lIns="0" bIns="0" rIns="0">
            <a:spAutoFit/>
          </a:bodyPr>
          <a:lstStyle/>
          <a:p>
            <a:pPr algn="l">
              <a:lnSpc>
                <a:spcPts val="2625"/>
              </a:lnSpc>
            </a:pPr>
            <a:r>
              <a:rPr lang="en-US" b="true" sz="2036" spc="20">
                <a:solidFill>
                  <a:srgbClr val="B7EE4A"/>
                </a:solidFill>
                <a:latin typeface="IBM Plex Sans Bold"/>
                <a:ea typeface="IBM Plex Sans Bold"/>
                <a:cs typeface="IBM Plex Sans Bold"/>
                <a:sym typeface="IBM Plex Sans Bold"/>
              </a:rPr>
              <a:t>HIDDEN DIMENSION</a:t>
            </a:r>
          </a:p>
        </p:txBody>
      </p:sp>
      <p:sp>
        <p:nvSpPr>
          <p:cNvPr name="AutoShape 20" id="20"/>
          <p:cNvSpPr/>
          <p:nvPr/>
        </p:nvSpPr>
        <p:spPr>
          <a:xfrm flipH="true">
            <a:off x="4582403" y="4509219"/>
            <a:ext cx="9123193" cy="0"/>
          </a:xfrm>
          <a:prstGeom prst="line">
            <a:avLst/>
          </a:prstGeom>
          <a:ln cap="flat" w="9525">
            <a:solidFill>
              <a:srgbClr val="FFFFFF"/>
            </a:solidFill>
            <a:prstDash val="solid"/>
            <a:headEnd type="none" len="sm" w="sm"/>
            <a:tailEnd type="none" len="sm" w="sm"/>
          </a:ln>
        </p:spPr>
      </p:sp>
      <p:sp>
        <p:nvSpPr>
          <p:cNvPr name="TextBox 21" id="21"/>
          <p:cNvSpPr txBox="true"/>
          <p:nvPr/>
        </p:nvSpPr>
        <p:spPr>
          <a:xfrm rot="0">
            <a:off x="8441800" y="3500081"/>
            <a:ext cx="5063498" cy="592821"/>
          </a:xfrm>
          <a:prstGeom prst="rect">
            <a:avLst/>
          </a:prstGeom>
        </p:spPr>
        <p:txBody>
          <a:bodyPr anchor="t" rtlCol="false" tIns="0" lIns="0" bIns="0" rIns="0">
            <a:spAutoFit/>
          </a:bodyPr>
          <a:lstStyle/>
          <a:p>
            <a:pPr algn="l">
              <a:lnSpc>
                <a:spcPts val="4457"/>
              </a:lnSpc>
            </a:pPr>
            <a:r>
              <a:rPr lang="en-US" sz="2766" spc="38">
                <a:solidFill>
                  <a:srgbClr val="D7E5D8"/>
                </a:solidFill>
                <a:latin typeface="Amicale Light"/>
                <a:ea typeface="Amicale Light"/>
                <a:cs typeface="Amicale Light"/>
                <a:sym typeface="Amicale Light"/>
              </a:rPr>
              <a:t>150</a:t>
            </a:r>
          </a:p>
        </p:txBody>
      </p:sp>
      <p:sp>
        <p:nvSpPr>
          <p:cNvPr name="TextBox 22" id="22"/>
          <p:cNvSpPr txBox="true"/>
          <p:nvPr/>
        </p:nvSpPr>
        <p:spPr>
          <a:xfrm rot="0">
            <a:off x="4582403" y="3571427"/>
            <a:ext cx="3629222" cy="336144"/>
          </a:xfrm>
          <a:prstGeom prst="rect">
            <a:avLst/>
          </a:prstGeom>
        </p:spPr>
        <p:txBody>
          <a:bodyPr anchor="t" rtlCol="false" tIns="0" lIns="0" bIns="0" rIns="0">
            <a:spAutoFit/>
          </a:bodyPr>
          <a:lstStyle/>
          <a:p>
            <a:pPr algn="l">
              <a:lnSpc>
                <a:spcPts val="2625"/>
              </a:lnSpc>
            </a:pPr>
            <a:r>
              <a:rPr lang="en-US" b="true" sz="2036" spc="20">
                <a:solidFill>
                  <a:srgbClr val="B7EE4A"/>
                </a:solidFill>
                <a:latin typeface="IBM Plex Sans Bold"/>
                <a:ea typeface="IBM Plex Sans Bold"/>
                <a:cs typeface="IBM Plex Sans Bold"/>
                <a:sym typeface="IBM Plex Sans Bold"/>
              </a:rPr>
              <a:t>EMBEDDING DIMENSION</a:t>
            </a:r>
          </a:p>
        </p:txBody>
      </p:sp>
      <p:sp>
        <p:nvSpPr>
          <p:cNvPr name="AutoShape 23" id="23"/>
          <p:cNvSpPr/>
          <p:nvPr/>
        </p:nvSpPr>
        <p:spPr>
          <a:xfrm flipH="true">
            <a:off x="4566231" y="3341372"/>
            <a:ext cx="9123193" cy="0"/>
          </a:xfrm>
          <a:prstGeom prst="line">
            <a:avLst/>
          </a:prstGeom>
          <a:ln cap="flat" w="9525">
            <a:solidFill>
              <a:srgbClr val="FFFFFF"/>
            </a:solidFill>
            <a:prstDash val="solid"/>
            <a:headEnd type="none" len="sm" w="sm"/>
            <a:tailEnd type="none" len="sm" w="sm"/>
          </a:ln>
        </p:spPr>
      </p:sp>
      <p:sp>
        <p:nvSpPr>
          <p:cNvPr name="TextBox 24" id="24"/>
          <p:cNvSpPr txBox="true"/>
          <p:nvPr/>
        </p:nvSpPr>
        <p:spPr>
          <a:xfrm rot="60000">
            <a:off x="8427716" y="2332231"/>
            <a:ext cx="5060234" cy="592821"/>
          </a:xfrm>
          <a:prstGeom prst="rect">
            <a:avLst/>
          </a:prstGeom>
        </p:spPr>
        <p:txBody>
          <a:bodyPr anchor="t" rtlCol="false" tIns="0" lIns="0" bIns="0" rIns="0">
            <a:spAutoFit/>
          </a:bodyPr>
          <a:lstStyle/>
          <a:p>
            <a:pPr algn="l">
              <a:lnSpc>
                <a:spcPts val="4457"/>
              </a:lnSpc>
            </a:pPr>
            <a:r>
              <a:rPr lang="en-US" sz="2766" spc="38">
                <a:solidFill>
                  <a:srgbClr val="D7E5D8"/>
                </a:solidFill>
                <a:latin typeface="Amicale Light"/>
                <a:ea typeface="Amicale Light"/>
                <a:cs typeface="Amicale Light"/>
                <a:sym typeface="Amicale Light"/>
              </a:rPr>
              <a:t>0.001</a:t>
            </a:r>
          </a:p>
        </p:txBody>
      </p:sp>
      <p:sp>
        <p:nvSpPr>
          <p:cNvPr name="TextBox 25" id="25"/>
          <p:cNvSpPr txBox="true"/>
          <p:nvPr/>
        </p:nvSpPr>
        <p:spPr>
          <a:xfrm rot="0">
            <a:off x="4566231" y="2403580"/>
            <a:ext cx="3629222" cy="336144"/>
          </a:xfrm>
          <a:prstGeom prst="rect">
            <a:avLst/>
          </a:prstGeom>
        </p:spPr>
        <p:txBody>
          <a:bodyPr anchor="t" rtlCol="false" tIns="0" lIns="0" bIns="0" rIns="0">
            <a:spAutoFit/>
          </a:bodyPr>
          <a:lstStyle/>
          <a:p>
            <a:pPr algn="l">
              <a:lnSpc>
                <a:spcPts val="2625"/>
              </a:lnSpc>
            </a:pPr>
            <a:r>
              <a:rPr lang="en-US" b="true" sz="2036" spc="20">
                <a:solidFill>
                  <a:srgbClr val="B7EE4A"/>
                </a:solidFill>
                <a:latin typeface="IBM Plex Sans Bold"/>
                <a:ea typeface="IBM Plex Sans Bold"/>
                <a:cs typeface="IBM Plex Sans Bold"/>
                <a:sym typeface="IBM Plex Sans Bold"/>
              </a:rPr>
              <a:t>INITIAL LEARNING RATE</a:t>
            </a:r>
          </a:p>
        </p:txBody>
      </p:sp>
      <p:sp>
        <p:nvSpPr>
          <p:cNvPr name="TextBox 26" id="26"/>
          <p:cNvSpPr txBox="true"/>
          <p:nvPr/>
        </p:nvSpPr>
        <p:spPr>
          <a:xfrm rot="0">
            <a:off x="13379527" y="1568188"/>
            <a:ext cx="6433749" cy="264391"/>
          </a:xfrm>
          <a:prstGeom prst="rect">
            <a:avLst/>
          </a:prstGeom>
        </p:spPr>
        <p:txBody>
          <a:bodyPr anchor="t" rtlCol="false" tIns="0" lIns="0" bIns="0" rIns="0">
            <a:spAutoFit/>
          </a:bodyPr>
          <a:lstStyle/>
          <a:p>
            <a:pPr algn="l">
              <a:lnSpc>
                <a:spcPts val="2175"/>
              </a:lnSpc>
            </a:pPr>
            <a:r>
              <a:rPr lang="en-US" b="true" sz="1687" spc="16">
                <a:solidFill>
                  <a:srgbClr val="B7EE4A"/>
                </a:solidFill>
                <a:latin typeface="IBM Plex Sans Bold"/>
                <a:ea typeface="IBM Plex Sans Bold"/>
                <a:cs typeface="IBM Plex Sans Bold"/>
                <a:sym typeface="IBM Plex Sans Bold"/>
              </a:rPr>
              <a:t>AT 1% DATASET SIZE</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439165" y="2059946"/>
            <a:ext cx="6488044" cy="6167107"/>
            <a:chOff x="0" y="0"/>
            <a:chExt cx="5079771" cy="4828496"/>
          </a:xfrm>
        </p:grpSpPr>
        <p:sp>
          <p:nvSpPr>
            <p:cNvPr name="Freeform 3" id="3"/>
            <p:cNvSpPr/>
            <p:nvPr/>
          </p:nvSpPr>
          <p:spPr>
            <a:xfrm flipH="false" flipV="false" rot="0">
              <a:off x="0" y="0"/>
              <a:ext cx="5079771" cy="4828496"/>
            </a:xfrm>
            <a:custGeom>
              <a:avLst/>
              <a:gdLst/>
              <a:ahLst/>
              <a:cxnLst/>
              <a:rect r="r" b="b" t="t" l="l"/>
              <a:pathLst>
                <a:path h="4828496" w="5079771">
                  <a:moveTo>
                    <a:pt x="3809828" y="0"/>
                  </a:moveTo>
                  <a:lnTo>
                    <a:pt x="1269943" y="0"/>
                  </a:lnTo>
                  <a:lnTo>
                    <a:pt x="0" y="2414248"/>
                  </a:lnTo>
                  <a:lnTo>
                    <a:pt x="1269943" y="4828496"/>
                  </a:lnTo>
                  <a:lnTo>
                    <a:pt x="3809829" y="4828496"/>
                  </a:lnTo>
                  <a:lnTo>
                    <a:pt x="5079771" y="2414248"/>
                  </a:lnTo>
                  <a:close/>
                </a:path>
              </a:pathLst>
            </a:custGeom>
            <a:blipFill>
              <a:blip r:embed="rId2"/>
              <a:stretch>
                <a:fillRect l="-23071" t="0" r="-23071" b="0"/>
              </a:stretch>
            </a:blipFill>
            <a:ln w="38100" cap="sq">
              <a:solidFill>
                <a:srgbClr val="B7EE4A"/>
              </a:solidFill>
              <a:prstDash val="solid"/>
              <a:miter/>
            </a:ln>
          </p:spPr>
        </p:sp>
      </p:grpSp>
      <p:sp>
        <p:nvSpPr>
          <p:cNvPr name="Freeform 4" id="4"/>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548790" y="2399144"/>
            <a:ext cx="10011659" cy="914440"/>
          </a:xfrm>
          <a:prstGeom prst="rect">
            <a:avLst/>
          </a:prstGeom>
        </p:spPr>
        <p:txBody>
          <a:bodyPr anchor="t" rtlCol="false" tIns="0" lIns="0" bIns="0" rIns="0">
            <a:spAutoFit/>
          </a:bodyPr>
          <a:lstStyle/>
          <a:p>
            <a:pPr algn="l">
              <a:lnSpc>
                <a:spcPts val="7351"/>
              </a:lnSpc>
            </a:pPr>
            <a:r>
              <a:rPr lang="en-US" b="true" sz="5876" spc="-17">
                <a:solidFill>
                  <a:srgbClr val="B7EE4A"/>
                </a:solidFill>
                <a:latin typeface="IBM Plex Sans Bold"/>
                <a:ea typeface="IBM Plex Sans Bold"/>
                <a:cs typeface="IBM Plex Sans Bold"/>
                <a:sym typeface="IBM Plex Sans Bold"/>
              </a:rPr>
              <a:t>NOTE</a:t>
            </a:r>
          </a:p>
        </p:txBody>
      </p:sp>
      <p:sp>
        <p:nvSpPr>
          <p:cNvPr name="TextBox 9" id="9"/>
          <p:cNvSpPr txBox="true"/>
          <p:nvPr/>
        </p:nvSpPr>
        <p:spPr>
          <a:xfrm rot="0">
            <a:off x="5548790" y="3648020"/>
            <a:ext cx="10700047" cy="5194407"/>
          </a:xfrm>
          <a:prstGeom prst="rect">
            <a:avLst/>
          </a:prstGeom>
        </p:spPr>
        <p:txBody>
          <a:bodyPr anchor="t" rtlCol="false" tIns="0" lIns="0" bIns="0" rIns="0">
            <a:spAutoFit/>
          </a:bodyPr>
          <a:lstStyle/>
          <a:p>
            <a:pPr algn="l" marL="616790" indent="-308395" lvl="1">
              <a:lnSpc>
                <a:spcPts val="4602"/>
              </a:lnSpc>
              <a:buFont typeface="Arial"/>
              <a:buChar char="•"/>
            </a:pPr>
            <a:r>
              <a:rPr lang="en-US" sz="2856" spc="-8">
                <a:solidFill>
                  <a:srgbClr val="D7E5D8"/>
                </a:solidFill>
                <a:latin typeface="IBM Plex Sans"/>
                <a:ea typeface="IBM Plex Sans"/>
                <a:cs typeface="IBM Plex Sans"/>
                <a:sym typeface="IBM Plex Sans"/>
              </a:rPr>
              <a:t>This is </a:t>
            </a:r>
            <a:r>
              <a:rPr lang="en-US" sz="2856" spc="-8">
                <a:solidFill>
                  <a:srgbClr val="FF3131"/>
                </a:solidFill>
                <a:latin typeface="IBM Plex Sans"/>
                <a:ea typeface="IBM Plex Sans"/>
                <a:cs typeface="IBM Plex Sans"/>
                <a:sym typeface="IBM Plex Sans"/>
              </a:rPr>
              <a:t>not the optimized set for all hyperparameters together</a:t>
            </a:r>
            <a:r>
              <a:rPr lang="en-US" sz="2856" spc="-8">
                <a:solidFill>
                  <a:srgbClr val="D7E5D8"/>
                </a:solidFill>
                <a:latin typeface="IBM Plex Sans"/>
                <a:ea typeface="IBM Plex Sans"/>
                <a:cs typeface="IBM Plex Sans"/>
                <a:sym typeface="IBM Plex Sans"/>
              </a:rPr>
              <a:t>, as for 18 variables this would require an 18x18 (324 runs) grid space to capture the complex effects of all of the variables on each other.</a:t>
            </a:r>
          </a:p>
          <a:p>
            <a:pPr algn="l" marL="616790" indent="-308395" lvl="1">
              <a:lnSpc>
                <a:spcPts val="4602"/>
              </a:lnSpc>
              <a:buFont typeface="Arial"/>
              <a:buChar char="•"/>
            </a:pPr>
            <a:r>
              <a:rPr lang="en-US" sz="2856" spc="-8">
                <a:solidFill>
                  <a:srgbClr val="D7E5D8"/>
                </a:solidFill>
                <a:latin typeface="IBM Plex Sans"/>
                <a:ea typeface="IBM Plex Sans"/>
                <a:cs typeface="IBM Plex Sans"/>
                <a:sym typeface="IBM Plex Sans"/>
              </a:rPr>
              <a:t>This would require </a:t>
            </a:r>
            <a:r>
              <a:rPr lang="en-US" sz="2856" spc="-8">
                <a:solidFill>
                  <a:srgbClr val="FF3131"/>
                </a:solidFill>
                <a:latin typeface="IBM Plex Sans"/>
                <a:ea typeface="IBM Plex Sans"/>
                <a:cs typeface="IBM Plex Sans"/>
                <a:sym typeface="IBM Plex Sans"/>
              </a:rPr>
              <a:t>162 hours</a:t>
            </a:r>
            <a:r>
              <a:rPr lang="en-US" sz="2856" spc="-8">
                <a:solidFill>
                  <a:srgbClr val="D7E5D8"/>
                </a:solidFill>
                <a:latin typeface="IBM Plex Sans"/>
                <a:ea typeface="IBM Plex Sans"/>
                <a:cs typeface="IBM Plex Sans"/>
                <a:sym typeface="IBM Plex Sans"/>
              </a:rPr>
              <a:t> of runtime. </a:t>
            </a:r>
          </a:p>
          <a:p>
            <a:pPr algn="l" marL="616790" indent="-308395" lvl="1">
              <a:lnSpc>
                <a:spcPts val="4602"/>
              </a:lnSpc>
              <a:buFont typeface="Arial"/>
              <a:buChar char="•"/>
            </a:pPr>
            <a:r>
              <a:rPr lang="en-US" sz="2856" spc="-8">
                <a:solidFill>
                  <a:srgbClr val="D7E5D8"/>
                </a:solidFill>
                <a:latin typeface="IBM Plex Sans"/>
                <a:ea typeface="IBM Plex Sans"/>
                <a:cs typeface="IBM Plex Sans"/>
                <a:sym typeface="IBM Plex Sans"/>
              </a:rPr>
              <a:t>Each optimized hyperparameter here is individually varying from the BASE MODEL to give us an academic understanding of the effects on our model given computer system constraints. </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3660365"/>
            <a:ext cx="5163796" cy="5137977"/>
          </a:xfrm>
          <a:custGeom>
            <a:avLst/>
            <a:gdLst/>
            <a:ahLst/>
            <a:cxnLst/>
            <a:rect r="r" b="b" t="t" l="l"/>
            <a:pathLst>
              <a:path h="5137977" w="5163796">
                <a:moveTo>
                  <a:pt x="0" y="0"/>
                </a:moveTo>
                <a:lnTo>
                  <a:pt x="5163796" y="0"/>
                </a:lnTo>
                <a:lnTo>
                  <a:pt x="5163796" y="5137977"/>
                </a:lnTo>
                <a:lnTo>
                  <a:pt x="0" y="5137977"/>
                </a:lnTo>
                <a:lnTo>
                  <a:pt x="0" y="0"/>
                </a:lnTo>
                <a:close/>
              </a:path>
            </a:pathLst>
          </a:custGeom>
          <a:blipFill>
            <a:blip r:embed="rId2">
              <a:alphaModFix amt="8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1028700" y="1000125"/>
            <a:ext cx="16230600" cy="878023"/>
          </a:xfrm>
          <a:prstGeom prst="rect">
            <a:avLst/>
          </a:prstGeom>
        </p:spPr>
        <p:txBody>
          <a:bodyPr anchor="t" rtlCol="false" tIns="0" lIns="0" bIns="0" rIns="0">
            <a:spAutoFit/>
          </a:bodyPr>
          <a:lstStyle/>
          <a:p>
            <a:pPr algn="ctr">
              <a:lnSpc>
                <a:spcPts val="7025"/>
              </a:lnSpc>
            </a:pPr>
            <a:r>
              <a:rPr lang="en-US" b="true" sz="5616" spc="-16">
                <a:solidFill>
                  <a:srgbClr val="D7E5D8"/>
                </a:solidFill>
                <a:latin typeface="IBM Plex Sans Bold"/>
                <a:ea typeface="IBM Plex Sans Bold"/>
                <a:cs typeface="IBM Plex Sans Bold"/>
                <a:sym typeface="IBM Plex Sans Bold"/>
              </a:rPr>
              <a:t>CONCLUSIONS</a:t>
            </a:r>
          </a:p>
        </p:txBody>
      </p:sp>
      <p:sp>
        <p:nvSpPr>
          <p:cNvPr name="TextBox 7" id="7"/>
          <p:cNvSpPr txBox="true"/>
          <p:nvPr/>
        </p:nvSpPr>
        <p:spPr>
          <a:xfrm rot="0">
            <a:off x="6712453" y="2860919"/>
            <a:ext cx="9114006" cy="32518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Scores for all hyperparameters sets we </a:t>
            </a:r>
            <a:r>
              <a:rPr lang="en-US" b="true" sz="1507" spc="21">
                <a:solidFill>
                  <a:srgbClr val="D7E5D8"/>
                </a:solidFill>
                <a:latin typeface="Amicale Bold"/>
                <a:ea typeface="Amicale Bold"/>
                <a:cs typeface="Amicale Bold"/>
                <a:sym typeface="Amicale Bold"/>
              </a:rPr>
              <a:t>almost the same.</a:t>
            </a:r>
          </a:p>
        </p:txBody>
      </p:sp>
      <p:sp>
        <p:nvSpPr>
          <p:cNvPr name="TextBox 8" id="8"/>
          <p:cNvSpPr txBox="true"/>
          <p:nvPr/>
        </p:nvSpPr>
        <p:spPr>
          <a:xfrm rot="0">
            <a:off x="6712453" y="4166987"/>
            <a:ext cx="9864528" cy="63379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To run in a reasonable time and run a true optimization, we would need massive compute power available like for our 30% single training.</a:t>
            </a:r>
          </a:p>
        </p:txBody>
      </p:sp>
      <p:sp>
        <p:nvSpPr>
          <p:cNvPr name="TextBox 9" id="9"/>
          <p:cNvSpPr txBox="true"/>
          <p:nvPr/>
        </p:nvSpPr>
        <p:spPr>
          <a:xfrm rot="0">
            <a:off x="6712453" y="5646666"/>
            <a:ext cx="9114006" cy="32518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We required </a:t>
            </a:r>
            <a:r>
              <a:rPr lang="en-US" b="true" sz="1507" spc="21">
                <a:solidFill>
                  <a:srgbClr val="D7E5D8"/>
                </a:solidFill>
                <a:latin typeface="Amicale Bold"/>
                <a:ea typeface="Amicale Bold"/>
                <a:cs typeface="Amicale Bold"/>
                <a:sym typeface="Amicale Bold"/>
              </a:rPr>
              <a:t>very little regularization</a:t>
            </a:r>
            <a:r>
              <a:rPr lang="en-US" sz="1507" spc="21">
                <a:solidFill>
                  <a:srgbClr val="D7E5D8"/>
                </a:solidFill>
                <a:latin typeface="Amicale Light"/>
                <a:ea typeface="Amicale Light"/>
                <a:cs typeface="Amicale Light"/>
                <a:sym typeface="Amicale Light"/>
              </a:rPr>
              <a:t> besides dropout.</a:t>
            </a:r>
          </a:p>
        </p:txBody>
      </p:sp>
      <p:sp>
        <p:nvSpPr>
          <p:cNvPr name="TextBox 10" id="10"/>
          <p:cNvSpPr txBox="true"/>
          <p:nvPr/>
        </p:nvSpPr>
        <p:spPr>
          <a:xfrm rot="0">
            <a:off x="6712453" y="6954235"/>
            <a:ext cx="9114006" cy="32518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Increasing the embedding layer and hidden layer dimension converged better.</a:t>
            </a:r>
          </a:p>
        </p:txBody>
      </p:sp>
      <p:sp>
        <p:nvSpPr>
          <p:cNvPr name="TextBox 11" id="11"/>
          <p:cNvSpPr txBox="true"/>
          <p:nvPr/>
        </p:nvSpPr>
        <p:spPr>
          <a:xfrm rot="0">
            <a:off x="6712453" y="2288110"/>
            <a:ext cx="7756541"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Perplexity Score was not useful</a:t>
            </a:r>
          </a:p>
        </p:txBody>
      </p:sp>
      <p:sp>
        <p:nvSpPr>
          <p:cNvPr name="TextBox 12" id="12"/>
          <p:cNvSpPr txBox="true"/>
          <p:nvPr/>
        </p:nvSpPr>
        <p:spPr>
          <a:xfrm rot="0">
            <a:off x="6712453" y="3594179"/>
            <a:ext cx="986452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Massive compute required for accuracy</a:t>
            </a:r>
          </a:p>
        </p:txBody>
      </p:sp>
      <p:sp>
        <p:nvSpPr>
          <p:cNvPr name="TextBox 13" id="13"/>
          <p:cNvSpPr txBox="true"/>
          <p:nvPr/>
        </p:nvSpPr>
        <p:spPr>
          <a:xfrm rot="0">
            <a:off x="6712453" y="5073858"/>
            <a:ext cx="5977072"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LSTM is a robust model</a:t>
            </a:r>
          </a:p>
        </p:txBody>
      </p:sp>
      <p:sp>
        <p:nvSpPr>
          <p:cNvPr name="TextBox 14" id="14"/>
          <p:cNvSpPr txBox="true"/>
          <p:nvPr/>
        </p:nvSpPr>
        <p:spPr>
          <a:xfrm rot="0">
            <a:off x="6712453" y="6381427"/>
            <a:ext cx="10021065"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More internal dimension (connections) = more accuracy for </a:t>
            </a:r>
            <a:r>
              <a:rPr lang="en-US" b="true" sz="2664" i="true" spc="26">
                <a:solidFill>
                  <a:srgbClr val="B7EE4A"/>
                </a:solidFill>
                <a:latin typeface="IBM Plex Sans Bold Italics"/>
                <a:ea typeface="IBM Plex Sans Bold Italics"/>
                <a:cs typeface="IBM Plex Sans Bold Italics"/>
                <a:sym typeface="IBM Plex Sans Bold Italics"/>
              </a:rPr>
              <a:t>us</a:t>
            </a:r>
          </a:p>
        </p:txBody>
      </p:sp>
      <p:sp>
        <p:nvSpPr>
          <p:cNvPr name="TextBox 15" id="15"/>
          <p:cNvSpPr txBox="true"/>
          <p:nvPr/>
        </p:nvSpPr>
        <p:spPr>
          <a:xfrm rot="0">
            <a:off x="6712453" y="8248269"/>
            <a:ext cx="9114006" cy="93859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Though smaller Initial Learning Rate, dropout rate, sequence, and batch size had less loss, the training</a:t>
            </a:r>
            <a:r>
              <a:rPr lang="en-US" sz="1507" spc="21" b="true">
                <a:solidFill>
                  <a:srgbClr val="D7E5D8"/>
                </a:solidFill>
                <a:latin typeface="Amicale Bold"/>
                <a:ea typeface="Amicale Bold"/>
                <a:cs typeface="Amicale Bold"/>
                <a:sym typeface="Amicale Bold"/>
              </a:rPr>
              <a:t> took longer.</a:t>
            </a:r>
          </a:p>
          <a:p>
            <a:pPr algn="l">
              <a:lnSpc>
                <a:spcPts val="2428"/>
              </a:lnSpc>
            </a:pPr>
          </a:p>
        </p:txBody>
      </p:sp>
      <p:sp>
        <p:nvSpPr>
          <p:cNvPr name="TextBox 16" id="16"/>
          <p:cNvSpPr txBox="true"/>
          <p:nvPr/>
        </p:nvSpPr>
        <p:spPr>
          <a:xfrm rot="0">
            <a:off x="6712453" y="7675461"/>
            <a:ext cx="986452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Smaller hyperparameters for the rest = more accuracy</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0251" y="6268342"/>
            <a:ext cx="2419819" cy="3408196"/>
          </a:xfrm>
          <a:custGeom>
            <a:avLst/>
            <a:gdLst/>
            <a:ahLst/>
            <a:cxnLst/>
            <a:rect r="r" b="b" t="t" l="l"/>
            <a:pathLst>
              <a:path h="3408196" w="2419819">
                <a:moveTo>
                  <a:pt x="0" y="0"/>
                </a:moveTo>
                <a:lnTo>
                  <a:pt x="2419819" y="0"/>
                </a:lnTo>
                <a:lnTo>
                  <a:pt x="2419819" y="3408196"/>
                </a:lnTo>
                <a:lnTo>
                  <a:pt x="0" y="3408196"/>
                </a:lnTo>
                <a:lnTo>
                  <a:pt x="0" y="0"/>
                </a:lnTo>
                <a:close/>
              </a:path>
            </a:pathLst>
          </a:custGeom>
          <a:blipFill>
            <a:blip r:embed="rId4"/>
            <a:stretch>
              <a:fillRect l="0" t="0" r="0" b="0"/>
            </a:stretch>
          </a:blipFill>
        </p:spPr>
      </p:sp>
      <p:sp>
        <p:nvSpPr>
          <p:cNvPr name="TextBox 4" id="4"/>
          <p:cNvSpPr txBox="true"/>
          <p:nvPr/>
        </p:nvSpPr>
        <p:spPr>
          <a:xfrm rot="0">
            <a:off x="4343165" y="3983830"/>
            <a:ext cx="10011659" cy="2309814"/>
          </a:xfrm>
          <a:prstGeom prst="rect">
            <a:avLst/>
          </a:prstGeom>
        </p:spPr>
        <p:txBody>
          <a:bodyPr anchor="t" rtlCol="false" tIns="0" lIns="0" bIns="0" rIns="0">
            <a:spAutoFit/>
          </a:bodyPr>
          <a:lstStyle/>
          <a:p>
            <a:pPr algn="ctr">
              <a:lnSpc>
                <a:spcPts val="4598"/>
              </a:lnSpc>
            </a:pPr>
            <a:r>
              <a:rPr lang="en-US" b="true" sz="3676" spc="-11">
                <a:solidFill>
                  <a:srgbClr val="B7EE4A">
                    <a:alpha val="25882"/>
                  </a:srgbClr>
                </a:solidFill>
                <a:latin typeface="IBM Plex Sans Bold"/>
                <a:ea typeface="IBM Plex Sans Bold"/>
                <a:cs typeface="IBM Plex Sans Bold"/>
                <a:sym typeface="IBM Plex Sans Bold"/>
              </a:rPr>
              <a:t>SAN FRANCISCO STATE UNIVERSITY</a:t>
            </a:r>
          </a:p>
          <a:p>
            <a:pPr algn="ctr">
              <a:lnSpc>
                <a:spcPts val="4598"/>
              </a:lnSpc>
            </a:pPr>
            <a:r>
              <a:rPr lang="en-US" b="true" sz="3676" spc="-11">
                <a:solidFill>
                  <a:srgbClr val="B7EE4A">
                    <a:alpha val="25882"/>
                  </a:srgbClr>
                </a:solidFill>
                <a:latin typeface="IBM Plex Sans Bold"/>
                <a:ea typeface="IBM Plex Sans Bold"/>
                <a:cs typeface="IBM Plex Sans Bold"/>
                <a:sym typeface="IBM Plex Sans Bold"/>
              </a:rPr>
              <a:t>DEEP LEARNING CSC 671</a:t>
            </a:r>
          </a:p>
          <a:p>
            <a:pPr algn="ctr">
              <a:lnSpc>
                <a:spcPts val="4598"/>
              </a:lnSpc>
            </a:pPr>
            <a:r>
              <a:rPr lang="en-US" b="true" sz="3676" spc="-11">
                <a:solidFill>
                  <a:srgbClr val="B7EE4A">
                    <a:alpha val="25882"/>
                  </a:srgbClr>
                </a:solidFill>
                <a:latin typeface="IBM Plex Sans Bold"/>
                <a:ea typeface="IBM Plex Sans Bold"/>
                <a:cs typeface="IBM Plex Sans Bold"/>
                <a:sym typeface="IBM Plex Sans Bold"/>
              </a:rPr>
              <a:t>FALL 2024</a:t>
            </a:r>
          </a:p>
          <a:p>
            <a:pPr algn="ctr">
              <a:lnSpc>
                <a:spcPts val="4598"/>
              </a:lnSpc>
            </a:pPr>
            <a:r>
              <a:rPr lang="en-US" b="true" sz="3676" spc="-11">
                <a:solidFill>
                  <a:srgbClr val="B7EE4A">
                    <a:alpha val="25882"/>
                  </a:srgbClr>
                </a:solidFill>
                <a:latin typeface="IBM Plex Sans Bold"/>
                <a:ea typeface="IBM Plex Sans Bold"/>
                <a:cs typeface="IBM Plex Sans Bold"/>
                <a:sym typeface="IBM Plex Sans Bold"/>
              </a:rPr>
              <a:t>DEEP LEARNING PROJECT</a:t>
            </a:r>
          </a:p>
        </p:txBody>
      </p:sp>
      <p:sp>
        <p:nvSpPr>
          <p:cNvPr name="TextBox 5" id="5"/>
          <p:cNvSpPr txBox="true"/>
          <p:nvPr/>
        </p:nvSpPr>
        <p:spPr>
          <a:xfrm rot="0">
            <a:off x="4719183" y="6638616"/>
            <a:ext cx="8849634" cy="2619684"/>
          </a:xfrm>
          <a:prstGeom prst="rect">
            <a:avLst/>
          </a:prstGeom>
        </p:spPr>
        <p:txBody>
          <a:bodyPr anchor="t" rtlCol="false" tIns="0" lIns="0" bIns="0" rIns="0">
            <a:spAutoFit/>
          </a:bodyPr>
          <a:lstStyle/>
          <a:p>
            <a:pPr algn="ctr">
              <a:lnSpc>
                <a:spcPts val="5282"/>
              </a:lnSpc>
            </a:pPr>
            <a:r>
              <a:rPr lang="en-US" sz="3278" spc="-9">
                <a:solidFill>
                  <a:srgbClr val="D7E5D8">
                    <a:alpha val="25882"/>
                  </a:srgbClr>
                </a:solidFill>
                <a:latin typeface="IBM Plex Sans"/>
                <a:ea typeface="IBM Plex Sans"/>
                <a:cs typeface="IBM Plex Sans"/>
                <a:sym typeface="IBM Plex Sans"/>
              </a:rPr>
              <a:t>Team 1</a:t>
            </a:r>
          </a:p>
          <a:p>
            <a:pPr algn="ctr">
              <a:lnSpc>
                <a:spcPts val="5282"/>
              </a:lnSpc>
            </a:pPr>
            <a:r>
              <a:rPr lang="en-US" sz="3278" spc="-9">
                <a:solidFill>
                  <a:srgbClr val="D7E5D8">
                    <a:alpha val="25882"/>
                  </a:srgbClr>
                </a:solidFill>
                <a:latin typeface="IBM Plex Sans"/>
                <a:ea typeface="IBM Plex Sans"/>
                <a:cs typeface="IBM Plex Sans"/>
                <a:sym typeface="IBM Plex Sans"/>
              </a:rPr>
              <a:t>Paige Hodgkinson</a:t>
            </a:r>
          </a:p>
          <a:p>
            <a:pPr algn="ctr">
              <a:lnSpc>
                <a:spcPts val="5282"/>
              </a:lnSpc>
            </a:pPr>
            <a:r>
              <a:rPr lang="en-US" sz="3278" spc="-9">
                <a:solidFill>
                  <a:srgbClr val="D7E5D8">
                    <a:alpha val="25882"/>
                  </a:srgbClr>
                </a:solidFill>
                <a:latin typeface="IBM Plex Sans"/>
                <a:ea typeface="IBM Plex Sans"/>
                <a:cs typeface="IBM Plex Sans"/>
                <a:sym typeface="IBM Plex Sans"/>
              </a:rPr>
              <a:t>Sid Padmanabhuni</a:t>
            </a:r>
          </a:p>
          <a:p>
            <a:pPr algn="ctr">
              <a:lnSpc>
                <a:spcPts val="5282"/>
              </a:lnSpc>
            </a:pPr>
            <a:r>
              <a:rPr lang="en-US" sz="3278" spc="-9">
                <a:solidFill>
                  <a:srgbClr val="D7E5D8">
                    <a:alpha val="25882"/>
                  </a:srgbClr>
                </a:solidFill>
                <a:latin typeface="IBM Plex Sans"/>
                <a:ea typeface="IBM Plex Sans"/>
                <a:cs typeface="IBM Plex Sans"/>
                <a:sym typeface="IBM Plex Sans"/>
              </a:rPr>
              <a:t>Chun-Wei Pan</a:t>
            </a:r>
          </a:p>
        </p:txBody>
      </p:sp>
      <p:sp>
        <p:nvSpPr>
          <p:cNvPr name="TextBox 6" id="6"/>
          <p:cNvSpPr txBox="true"/>
          <p:nvPr/>
        </p:nvSpPr>
        <p:spPr>
          <a:xfrm rot="0">
            <a:off x="5984706" y="1960086"/>
            <a:ext cx="6318588"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IBM Plex Sans Bold"/>
                <a:ea typeface="IBM Plex Sans Bold"/>
                <a:cs typeface="IBM Plex Sans Bold"/>
                <a:sym typeface="IBM Plex Sans Bold"/>
              </a:rPr>
              <a:t>Thank you!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17278350" y="0"/>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17278350" y="7262754"/>
            <a:ext cx="0" cy="96012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13528221" y="1317171"/>
            <a:ext cx="3477986" cy="3477986"/>
          </a:xfrm>
          <a:custGeom>
            <a:avLst/>
            <a:gdLst/>
            <a:ahLst/>
            <a:cxnLst/>
            <a:rect r="r" b="b" t="t" l="l"/>
            <a:pathLst>
              <a:path h="3477986" w="3477986">
                <a:moveTo>
                  <a:pt x="0" y="0"/>
                </a:moveTo>
                <a:lnTo>
                  <a:pt x="3477986" y="0"/>
                </a:lnTo>
                <a:lnTo>
                  <a:pt x="3477986" y="3477986"/>
                </a:lnTo>
                <a:lnTo>
                  <a:pt x="0" y="3477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50421" y="5778066"/>
            <a:ext cx="2737757" cy="2737757"/>
          </a:xfrm>
          <a:custGeom>
            <a:avLst/>
            <a:gdLst/>
            <a:ahLst/>
            <a:cxnLst/>
            <a:rect r="r" b="b" t="t" l="l"/>
            <a:pathLst>
              <a:path h="2737757" w="2737757">
                <a:moveTo>
                  <a:pt x="0" y="0"/>
                </a:moveTo>
                <a:lnTo>
                  <a:pt x="2737758" y="0"/>
                </a:lnTo>
                <a:lnTo>
                  <a:pt x="2737758" y="2737757"/>
                </a:lnTo>
                <a:lnTo>
                  <a:pt x="0" y="27377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561973" y="1952263"/>
            <a:ext cx="13164055" cy="7651607"/>
          </a:xfrm>
          <a:custGeom>
            <a:avLst/>
            <a:gdLst/>
            <a:ahLst/>
            <a:cxnLst/>
            <a:rect r="r" b="b" t="t" l="l"/>
            <a:pathLst>
              <a:path h="7651607" w="13164055">
                <a:moveTo>
                  <a:pt x="0" y="0"/>
                </a:moveTo>
                <a:lnTo>
                  <a:pt x="13164054" y="0"/>
                </a:lnTo>
                <a:lnTo>
                  <a:pt x="13164054" y="7651606"/>
                </a:lnTo>
                <a:lnTo>
                  <a:pt x="0" y="7651606"/>
                </a:lnTo>
                <a:lnTo>
                  <a:pt x="0" y="0"/>
                </a:lnTo>
                <a:close/>
              </a:path>
            </a:pathLst>
          </a:custGeom>
          <a:blipFill>
            <a:blip r:embed="rId4"/>
            <a:stretch>
              <a:fillRect l="0" t="0" r="0" b="0"/>
            </a:stretch>
          </a:blipFill>
        </p:spPr>
      </p:sp>
      <p:sp>
        <p:nvSpPr>
          <p:cNvPr name="TextBox 7" id="7"/>
          <p:cNvSpPr txBox="true"/>
          <p:nvPr/>
        </p:nvSpPr>
        <p:spPr>
          <a:xfrm rot="0">
            <a:off x="5713395" y="745197"/>
            <a:ext cx="5731431" cy="991550"/>
          </a:xfrm>
          <a:prstGeom prst="rect">
            <a:avLst/>
          </a:prstGeom>
        </p:spPr>
        <p:txBody>
          <a:bodyPr anchor="t" rtlCol="false" tIns="0" lIns="0" bIns="0" rIns="0">
            <a:spAutoFit/>
          </a:bodyPr>
          <a:lstStyle/>
          <a:p>
            <a:pPr algn="ctr">
              <a:lnSpc>
                <a:spcPts val="8125"/>
              </a:lnSpc>
              <a:spcBef>
                <a:spcPct val="0"/>
              </a:spcBef>
            </a:pPr>
            <a:r>
              <a:rPr lang="en-US" b="true" sz="5527">
                <a:solidFill>
                  <a:srgbClr val="B7EE4A"/>
                </a:solidFill>
                <a:latin typeface="Montserrat Ultra-Bold"/>
                <a:ea typeface="Montserrat Ultra-Bold"/>
                <a:cs typeface="Montserrat Ultra-Bold"/>
                <a:sym typeface="Montserrat Ultra-Bold"/>
              </a:rPr>
              <a:t>LSTM PROCESS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677381" y="1097131"/>
            <a:ext cx="15875028"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OUR MODEL DESIGN</a:t>
            </a:r>
          </a:p>
        </p:txBody>
      </p:sp>
      <p:sp>
        <p:nvSpPr>
          <p:cNvPr name="AutoShape 3" id="3"/>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5" id="5"/>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934723" y="3732067"/>
            <a:ext cx="14418554" cy="3766847"/>
          </a:xfrm>
          <a:custGeom>
            <a:avLst/>
            <a:gdLst/>
            <a:ahLst/>
            <a:cxnLst/>
            <a:rect r="r" b="b" t="t" l="l"/>
            <a:pathLst>
              <a:path h="3766847" w="14418554">
                <a:moveTo>
                  <a:pt x="0" y="0"/>
                </a:moveTo>
                <a:lnTo>
                  <a:pt x="14418554" y="0"/>
                </a:lnTo>
                <a:lnTo>
                  <a:pt x="14418554" y="3766847"/>
                </a:lnTo>
                <a:lnTo>
                  <a:pt x="0" y="37668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105084" y="6764173"/>
            <a:ext cx="3152135" cy="2494127"/>
          </a:xfrm>
          <a:custGeom>
            <a:avLst/>
            <a:gdLst/>
            <a:ahLst/>
            <a:cxnLst/>
            <a:rect r="r" b="b" t="t" l="l"/>
            <a:pathLst>
              <a:path h="2494127" w="3152135">
                <a:moveTo>
                  <a:pt x="0" y="0"/>
                </a:moveTo>
                <a:lnTo>
                  <a:pt x="3152136" y="0"/>
                </a:lnTo>
                <a:lnTo>
                  <a:pt x="3152136" y="2494127"/>
                </a:lnTo>
                <a:lnTo>
                  <a:pt x="0" y="24941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1" id="11"/>
          <p:cNvSpPr txBox="true"/>
          <p:nvPr/>
        </p:nvSpPr>
        <p:spPr>
          <a:xfrm rot="0">
            <a:off x="3174305" y="4969641"/>
            <a:ext cx="1771271" cy="800862"/>
          </a:xfrm>
          <a:prstGeom prst="rect">
            <a:avLst/>
          </a:prstGeom>
        </p:spPr>
        <p:txBody>
          <a:bodyPr anchor="t" rtlCol="false" tIns="0" lIns="0" bIns="0" rIns="0">
            <a:spAutoFit/>
          </a:bodyPr>
          <a:lstStyle/>
          <a:p>
            <a:pPr algn="ctr">
              <a:lnSpc>
                <a:spcPts val="3234"/>
              </a:lnSpc>
              <a:spcBef>
                <a:spcPct val="0"/>
              </a:spcBef>
            </a:pPr>
            <a:r>
              <a:rPr lang="en-US" b="true" sz="2200">
                <a:solidFill>
                  <a:srgbClr val="FFFFFF"/>
                </a:solidFill>
                <a:latin typeface="IBM Plex Sans Bold"/>
                <a:ea typeface="IBM Plex Sans Bold"/>
                <a:cs typeface="IBM Plex Sans Bold"/>
                <a:sym typeface="IBM Plex Sans Bold"/>
              </a:rPr>
              <a:t>EMBEDDING LAYER</a:t>
            </a:r>
          </a:p>
        </p:txBody>
      </p:sp>
      <p:sp>
        <p:nvSpPr>
          <p:cNvPr name="TextBox 12" id="12"/>
          <p:cNvSpPr txBox="true"/>
          <p:nvPr/>
        </p:nvSpPr>
        <p:spPr>
          <a:xfrm rot="0">
            <a:off x="6861638" y="4560066"/>
            <a:ext cx="2194044" cy="1620012"/>
          </a:xfrm>
          <a:prstGeom prst="rect">
            <a:avLst/>
          </a:prstGeom>
        </p:spPr>
        <p:txBody>
          <a:bodyPr anchor="t" rtlCol="false" tIns="0" lIns="0" bIns="0" rIns="0">
            <a:spAutoFit/>
          </a:bodyPr>
          <a:lstStyle/>
          <a:p>
            <a:pPr algn="ctr">
              <a:lnSpc>
                <a:spcPts val="3234"/>
              </a:lnSpc>
            </a:pPr>
            <a:r>
              <a:rPr lang="en-US" b="true" sz="2200">
                <a:solidFill>
                  <a:srgbClr val="FFFFFF"/>
                </a:solidFill>
                <a:latin typeface="IBM Plex Sans Bold"/>
                <a:ea typeface="IBM Plex Sans Bold"/>
                <a:cs typeface="IBM Plex Sans Bold"/>
                <a:sym typeface="IBM Plex Sans Bold"/>
              </a:rPr>
              <a:t>2 STACKED LSTM LAYERS</a:t>
            </a:r>
          </a:p>
          <a:p>
            <a:pPr algn="ctr">
              <a:lnSpc>
                <a:spcPts val="3234"/>
              </a:lnSpc>
              <a:spcBef>
                <a:spcPct val="0"/>
              </a:spcBef>
            </a:pPr>
            <a:r>
              <a:rPr lang="en-US" b="true" sz="2200">
                <a:solidFill>
                  <a:srgbClr val="FFFFFF"/>
                </a:solidFill>
                <a:latin typeface="IBM Plex Sans Bold"/>
                <a:ea typeface="IBM Plex Sans Bold"/>
                <a:cs typeface="IBM Plex Sans Bold"/>
                <a:sym typeface="IBM Plex Sans Bold"/>
              </a:rPr>
              <a:t> BIDIRECTIONAL</a:t>
            </a:r>
          </a:p>
        </p:txBody>
      </p:sp>
      <p:sp>
        <p:nvSpPr>
          <p:cNvPr name="TextBox 13" id="13"/>
          <p:cNvSpPr txBox="true"/>
          <p:nvPr/>
        </p:nvSpPr>
        <p:spPr>
          <a:xfrm rot="0">
            <a:off x="10528021" y="4969641"/>
            <a:ext cx="1771271" cy="800862"/>
          </a:xfrm>
          <a:prstGeom prst="rect">
            <a:avLst/>
          </a:prstGeom>
        </p:spPr>
        <p:txBody>
          <a:bodyPr anchor="t" rtlCol="false" tIns="0" lIns="0" bIns="0" rIns="0">
            <a:spAutoFit/>
          </a:bodyPr>
          <a:lstStyle/>
          <a:p>
            <a:pPr algn="ctr">
              <a:lnSpc>
                <a:spcPts val="3234"/>
              </a:lnSpc>
              <a:spcBef>
                <a:spcPct val="0"/>
              </a:spcBef>
            </a:pPr>
            <a:r>
              <a:rPr lang="en-US" b="true" sz="2200">
                <a:solidFill>
                  <a:srgbClr val="FFFFFF"/>
                </a:solidFill>
                <a:latin typeface="IBM Plex Sans Bold"/>
                <a:ea typeface="IBM Plex Sans Bold"/>
                <a:cs typeface="IBM Plex Sans Bold"/>
                <a:sym typeface="IBM Plex Sans Bold"/>
              </a:rPr>
              <a:t>ATTENTION MECHANISM</a:t>
            </a:r>
          </a:p>
        </p:txBody>
      </p:sp>
      <p:sp>
        <p:nvSpPr>
          <p:cNvPr name="TextBox 14" id="14"/>
          <p:cNvSpPr txBox="true"/>
          <p:nvPr/>
        </p:nvSpPr>
        <p:spPr>
          <a:xfrm rot="0">
            <a:off x="14258895" y="4560066"/>
            <a:ext cx="1771271" cy="1620012"/>
          </a:xfrm>
          <a:prstGeom prst="rect">
            <a:avLst/>
          </a:prstGeom>
        </p:spPr>
        <p:txBody>
          <a:bodyPr anchor="t" rtlCol="false" tIns="0" lIns="0" bIns="0" rIns="0">
            <a:spAutoFit/>
          </a:bodyPr>
          <a:lstStyle/>
          <a:p>
            <a:pPr algn="ctr">
              <a:lnSpc>
                <a:spcPts val="3234"/>
              </a:lnSpc>
              <a:spcBef>
                <a:spcPct val="0"/>
              </a:spcBef>
            </a:pPr>
            <a:r>
              <a:rPr lang="en-US" b="true" sz="2200">
                <a:solidFill>
                  <a:srgbClr val="FFFFFF"/>
                </a:solidFill>
                <a:latin typeface="IBM Plex Sans Bold"/>
                <a:ea typeface="IBM Plex Sans Bold"/>
                <a:cs typeface="IBM Plex Sans Bold"/>
                <a:sym typeface="IBM Plex Sans Bold"/>
              </a:rPr>
              <a:t>FULLY CONNECTED OUTPUT LAYER</a:t>
            </a:r>
          </a:p>
        </p:txBody>
      </p:sp>
      <p:sp>
        <p:nvSpPr>
          <p:cNvPr name="TextBox 15" id="15"/>
          <p:cNvSpPr txBox="true"/>
          <p:nvPr/>
        </p:nvSpPr>
        <p:spPr>
          <a:xfrm rot="0">
            <a:off x="1677381" y="2050322"/>
            <a:ext cx="4765119" cy="797239"/>
          </a:xfrm>
          <a:prstGeom prst="rect">
            <a:avLst/>
          </a:prstGeom>
        </p:spPr>
        <p:txBody>
          <a:bodyPr anchor="t" rtlCol="false" tIns="0" lIns="0" bIns="0" rIns="0">
            <a:spAutoFit/>
          </a:bodyPr>
          <a:lstStyle/>
          <a:p>
            <a:pPr algn="ctr">
              <a:lnSpc>
                <a:spcPts val="6655"/>
              </a:lnSpc>
              <a:spcBef>
                <a:spcPct val="0"/>
              </a:spcBef>
            </a:pPr>
            <a:r>
              <a:rPr lang="en-US" b="true" sz="4527">
                <a:solidFill>
                  <a:srgbClr val="9CD52C"/>
                </a:solidFill>
                <a:latin typeface="Montserrat Ultra-Bold"/>
                <a:ea typeface="Montserrat Ultra-Bold"/>
                <a:cs typeface="Montserrat Ultra-Bold"/>
                <a:sym typeface="Montserrat Ultra-Bold"/>
              </a:rPr>
              <a:t>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677381" y="1097131"/>
            <a:ext cx="15875028"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OUR MODEL DESIGN</a:t>
            </a:r>
          </a:p>
        </p:txBody>
      </p:sp>
      <p:sp>
        <p:nvSpPr>
          <p:cNvPr name="AutoShape 3" id="3"/>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5" id="5"/>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15957252" y="1682187"/>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899544" y="8542949"/>
            <a:ext cx="715351" cy="715351"/>
          </a:xfrm>
          <a:custGeom>
            <a:avLst/>
            <a:gdLst/>
            <a:ahLst/>
            <a:cxnLst/>
            <a:rect r="r" b="b" t="t" l="l"/>
            <a:pathLst>
              <a:path h="715351" w="715351">
                <a:moveTo>
                  <a:pt x="0" y="0"/>
                </a:moveTo>
                <a:lnTo>
                  <a:pt x="715351" y="0"/>
                </a:lnTo>
                <a:lnTo>
                  <a:pt x="715351" y="715351"/>
                </a:lnTo>
                <a:lnTo>
                  <a:pt x="0" y="7153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11722" y="3657699"/>
            <a:ext cx="8607549" cy="4228459"/>
          </a:xfrm>
          <a:custGeom>
            <a:avLst/>
            <a:gdLst/>
            <a:ahLst/>
            <a:cxnLst/>
            <a:rect r="r" b="b" t="t" l="l"/>
            <a:pathLst>
              <a:path h="4228459" w="8607549">
                <a:moveTo>
                  <a:pt x="0" y="0"/>
                </a:moveTo>
                <a:lnTo>
                  <a:pt x="8607550" y="0"/>
                </a:lnTo>
                <a:lnTo>
                  <a:pt x="8607550" y="4228458"/>
                </a:lnTo>
                <a:lnTo>
                  <a:pt x="0" y="4228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195168" y="3657699"/>
            <a:ext cx="8607549" cy="4228459"/>
          </a:xfrm>
          <a:custGeom>
            <a:avLst/>
            <a:gdLst/>
            <a:ahLst/>
            <a:cxnLst/>
            <a:rect r="r" b="b" t="t" l="l"/>
            <a:pathLst>
              <a:path h="4228459" w="8607549">
                <a:moveTo>
                  <a:pt x="0" y="0"/>
                </a:moveTo>
                <a:lnTo>
                  <a:pt x="8607549" y="0"/>
                </a:lnTo>
                <a:lnTo>
                  <a:pt x="8607549" y="4228458"/>
                </a:lnTo>
                <a:lnTo>
                  <a:pt x="0" y="42284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852557" y="8765684"/>
            <a:ext cx="646385" cy="646385"/>
          </a:xfrm>
          <a:custGeom>
            <a:avLst/>
            <a:gdLst/>
            <a:ahLst/>
            <a:cxnLst/>
            <a:rect r="r" b="b" t="t" l="l"/>
            <a:pathLst>
              <a:path h="646385" w="646385">
                <a:moveTo>
                  <a:pt x="0" y="0"/>
                </a:moveTo>
                <a:lnTo>
                  <a:pt x="646385" y="0"/>
                </a:lnTo>
                <a:lnTo>
                  <a:pt x="646385" y="646385"/>
                </a:lnTo>
                <a:lnTo>
                  <a:pt x="0" y="6463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4132835" y="3811329"/>
            <a:ext cx="1719119" cy="504443"/>
          </a:xfrm>
          <a:prstGeom prst="rect">
            <a:avLst/>
          </a:prstGeom>
        </p:spPr>
        <p:txBody>
          <a:bodyPr anchor="t" rtlCol="false" tIns="0" lIns="0" bIns="0" rIns="0">
            <a:spAutoFit/>
          </a:bodyPr>
          <a:lstStyle/>
          <a:p>
            <a:pPr algn="ctr">
              <a:lnSpc>
                <a:spcPts val="2058"/>
              </a:lnSpc>
              <a:spcBef>
                <a:spcPct val="0"/>
              </a:spcBef>
            </a:pPr>
            <a:r>
              <a:rPr lang="en-US" b="true" sz="1400">
                <a:solidFill>
                  <a:srgbClr val="000000"/>
                </a:solidFill>
                <a:latin typeface="IBM Plex Sans Bold"/>
                <a:ea typeface="IBM Plex Sans Bold"/>
                <a:cs typeface="IBM Plex Sans Bold"/>
                <a:sym typeface="IBM Plex Sans Bold"/>
              </a:rPr>
              <a:t>CROSS ENTROPY LOSS FUNCTION</a:t>
            </a:r>
          </a:p>
        </p:txBody>
      </p:sp>
      <p:sp>
        <p:nvSpPr>
          <p:cNvPr name="TextBox 13" id="13"/>
          <p:cNvSpPr txBox="true"/>
          <p:nvPr/>
        </p:nvSpPr>
        <p:spPr>
          <a:xfrm rot="0">
            <a:off x="7014004" y="3811329"/>
            <a:ext cx="1719119" cy="504443"/>
          </a:xfrm>
          <a:prstGeom prst="rect">
            <a:avLst/>
          </a:prstGeom>
        </p:spPr>
        <p:txBody>
          <a:bodyPr anchor="t" rtlCol="false" tIns="0" lIns="0" bIns="0" rIns="0">
            <a:spAutoFit/>
          </a:bodyPr>
          <a:lstStyle/>
          <a:p>
            <a:pPr algn="ctr">
              <a:lnSpc>
                <a:spcPts val="2058"/>
              </a:lnSpc>
            </a:pPr>
            <a:r>
              <a:rPr lang="en-US" b="true" sz="1400">
                <a:solidFill>
                  <a:srgbClr val="000000"/>
                </a:solidFill>
                <a:latin typeface="IBM Plex Sans Bold"/>
                <a:ea typeface="IBM Plex Sans Bold"/>
                <a:cs typeface="IBM Plex Sans Bold"/>
                <a:sym typeface="IBM Plex Sans Bold"/>
              </a:rPr>
              <a:t>ADAM OPTIMIZER</a:t>
            </a:r>
          </a:p>
          <a:p>
            <a:pPr algn="ctr">
              <a:lnSpc>
                <a:spcPts val="2058"/>
              </a:lnSpc>
              <a:spcBef>
                <a:spcPct val="0"/>
              </a:spcBef>
            </a:pPr>
          </a:p>
        </p:txBody>
      </p:sp>
      <p:sp>
        <p:nvSpPr>
          <p:cNvPr name="TextBox 14" id="14"/>
          <p:cNvSpPr txBox="true"/>
          <p:nvPr/>
        </p:nvSpPr>
        <p:spPr>
          <a:xfrm rot="0">
            <a:off x="9788419" y="3811329"/>
            <a:ext cx="1719119" cy="504443"/>
          </a:xfrm>
          <a:prstGeom prst="rect">
            <a:avLst/>
          </a:prstGeom>
        </p:spPr>
        <p:txBody>
          <a:bodyPr anchor="t" rtlCol="false" tIns="0" lIns="0" bIns="0" rIns="0">
            <a:spAutoFit/>
          </a:bodyPr>
          <a:lstStyle/>
          <a:p>
            <a:pPr algn="ctr">
              <a:lnSpc>
                <a:spcPts val="2058"/>
              </a:lnSpc>
              <a:spcBef>
                <a:spcPct val="0"/>
              </a:spcBef>
            </a:pPr>
            <a:r>
              <a:rPr lang="en-US" b="true" sz="1400">
                <a:solidFill>
                  <a:srgbClr val="000000"/>
                </a:solidFill>
                <a:latin typeface="IBM Plex Sans Bold"/>
                <a:ea typeface="IBM Plex Sans Bold"/>
                <a:cs typeface="IBM Plex Sans Bold"/>
                <a:sym typeface="IBM Plex Sans Bold"/>
              </a:rPr>
              <a:t>GRADIENT CLIPPING</a:t>
            </a:r>
          </a:p>
        </p:txBody>
      </p:sp>
      <p:sp>
        <p:nvSpPr>
          <p:cNvPr name="TextBox 15" id="15"/>
          <p:cNvSpPr txBox="true"/>
          <p:nvPr/>
        </p:nvSpPr>
        <p:spPr>
          <a:xfrm rot="0">
            <a:off x="12670437" y="3811329"/>
            <a:ext cx="1719119" cy="504443"/>
          </a:xfrm>
          <a:prstGeom prst="rect">
            <a:avLst/>
          </a:prstGeom>
        </p:spPr>
        <p:txBody>
          <a:bodyPr anchor="t" rtlCol="false" tIns="0" lIns="0" bIns="0" rIns="0">
            <a:spAutoFit/>
          </a:bodyPr>
          <a:lstStyle/>
          <a:p>
            <a:pPr algn="ctr">
              <a:lnSpc>
                <a:spcPts val="2058"/>
              </a:lnSpc>
              <a:spcBef>
                <a:spcPct val="0"/>
              </a:spcBef>
            </a:pPr>
            <a:r>
              <a:rPr lang="en-US" b="true" sz="1400">
                <a:solidFill>
                  <a:srgbClr val="000000"/>
                </a:solidFill>
                <a:latin typeface="IBM Plex Sans Bold"/>
                <a:ea typeface="IBM Plex Sans Bold"/>
                <a:cs typeface="IBM Plex Sans Bold"/>
                <a:sym typeface="IBM Plex Sans Bold"/>
              </a:rPr>
              <a:t>  LEARNING RATE SCHEDULING</a:t>
            </a:r>
          </a:p>
        </p:txBody>
      </p:sp>
      <p:sp>
        <p:nvSpPr>
          <p:cNvPr name="TextBox 16" id="16"/>
          <p:cNvSpPr txBox="true"/>
          <p:nvPr/>
        </p:nvSpPr>
        <p:spPr>
          <a:xfrm rot="0">
            <a:off x="1677381" y="2050322"/>
            <a:ext cx="3002161" cy="797239"/>
          </a:xfrm>
          <a:prstGeom prst="rect">
            <a:avLst/>
          </a:prstGeom>
        </p:spPr>
        <p:txBody>
          <a:bodyPr anchor="t" rtlCol="false" tIns="0" lIns="0" bIns="0" rIns="0">
            <a:spAutoFit/>
          </a:bodyPr>
          <a:lstStyle/>
          <a:p>
            <a:pPr algn="ctr">
              <a:lnSpc>
                <a:spcPts val="6655"/>
              </a:lnSpc>
              <a:spcBef>
                <a:spcPct val="0"/>
              </a:spcBef>
            </a:pPr>
            <a:r>
              <a:rPr lang="en-US" b="true" sz="4527">
                <a:solidFill>
                  <a:srgbClr val="9CD52C"/>
                </a:solidFill>
                <a:latin typeface="Montserrat Ultra-Bold"/>
                <a:ea typeface="Montserrat Ultra-Bold"/>
                <a:cs typeface="Montserrat Ultra-Bold"/>
                <a:sym typeface="Montserrat Ultra-Bold"/>
              </a:rPr>
              <a:t>TRAINING</a:t>
            </a:r>
          </a:p>
        </p:txBody>
      </p:sp>
      <p:sp>
        <p:nvSpPr>
          <p:cNvPr name="TextBox 17" id="17"/>
          <p:cNvSpPr txBox="true"/>
          <p:nvPr/>
        </p:nvSpPr>
        <p:spPr>
          <a:xfrm rot="0">
            <a:off x="3905972" y="4802350"/>
            <a:ext cx="2149761" cy="917882"/>
          </a:xfrm>
          <a:prstGeom prst="rect">
            <a:avLst/>
          </a:prstGeom>
        </p:spPr>
        <p:txBody>
          <a:bodyPr anchor="t" rtlCol="false" tIns="0" lIns="0" bIns="0" rIns="0">
            <a:spAutoFit/>
          </a:bodyPr>
          <a:lstStyle/>
          <a:p>
            <a:pPr algn="ctr">
              <a:lnSpc>
                <a:spcPts val="2538"/>
              </a:lnSpc>
            </a:pPr>
            <a:r>
              <a:rPr lang="en-US" sz="1575" spc="-4">
                <a:solidFill>
                  <a:srgbClr val="000000"/>
                </a:solidFill>
                <a:latin typeface="IBM Plex Sans"/>
                <a:ea typeface="IBM Plex Sans"/>
                <a:cs typeface="IBM Plex Sans"/>
                <a:sym typeface="IBM Plex Sans"/>
              </a:rPr>
              <a:t>For probability distribution loss of next word generated.</a:t>
            </a:r>
          </a:p>
        </p:txBody>
      </p:sp>
      <p:sp>
        <p:nvSpPr>
          <p:cNvPr name="TextBox 18" id="18"/>
          <p:cNvSpPr txBox="true"/>
          <p:nvPr/>
        </p:nvSpPr>
        <p:spPr>
          <a:xfrm rot="0">
            <a:off x="9519297" y="4477315"/>
            <a:ext cx="2257365" cy="2037526"/>
          </a:xfrm>
          <a:prstGeom prst="rect">
            <a:avLst/>
          </a:prstGeom>
        </p:spPr>
        <p:txBody>
          <a:bodyPr anchor="t" rtlCol="false" tIns="0" lIns="0" bIns="0" rIns="0">
            <a:spAutoFit/>
          </a:bodyPr>
          <a:lstStyle/>
          <a:p>
            <a:pPr algn="ctr">
              <a:lnSpc>
                <a:spcPts val="2377"/>
              </a:lnSpc>
            </a:pPr>
            <a:r>
              <a:rPr lang="en-US" sz="1475" spc="-4">
                <a:solidFill>
                  <a:srgbClr val="000000"/>
                </a:solidFill>
                <a:latin typeface="IBM Plex Sans"/>
                <a:ea typeface="IBM Plex Sans"/>
                <a:cs typeface="IBM Plex Sans"/>
                <a:sym typeface="IBM Plex Sans"/>
              </a:rPr>
              <a:t>Clip backpropagated gradients at 5 initial. Prevents exploding gradient from outweighing the other features. Stabilizes the training process.</a:t>
            </a:r>
          </a:p>
        </p:txBody>
      </p:sp>
      <p:sp>
        <p:nvSpPr>
          <p:cNvPr name="TextBox 19" id="19"/>
          <p:cNvSpPr txBox="true"/>
          <p:nvPr/>
        </p:nvSpPr>
        <p:spPr>
          <a:xfrm rot="0">
            <a:off x="6798683" y="4396735"/>
            <a:ext cx="2149761" cy="1742251"/>
          </a:xfrm>
          <a:prstGeom prst="rect">
            <a:avLst/>
          </a:prstGeom>
        </p:spPr>
        <p:txBody>
          <a:bodyPr anchor="t" rtlCol="false" tIns="0" lIns="0" bIns="0" rIns="0">
            <a:spAutoFit/>
          </a:bodyPr>
          <a:lstStyle/>
          <a:p>
            <a:pPr algn="ctr">
              <a:lnSpc>
                <a:spcPts val="2377"/>
              </a:lnSpc>
            </a:pPr>
            <a:r>
              <a:rPr lang="en-US" sz="1475" spc="-4">
                <a:solidFill>
                  <a:srgbClr val="000000"/>
                </a:solidFill>
                <a:latin typeface="IBM Plex Sans"/>
                <a:ea typeface="IBM Plex Sans"/>
                <a:cs typeface="IBM Plex Sans"/>
                <a:sym typeface="IBM Plex Sans"/>
              </a:rPr>
              <a:t>Adjusts learning rate for each parameter individually and is more effective at noise, local minima, and converges faster than say, SGD.</a:t>
            </a:r>
          </a:p>
        </p:txBody>
      </p:sp>
      <p:sp>
        <p:nvSpPr>
          <p:cNvPr name="TextBox 20" id="20"/>
          <p:cNvSpPr txBox="true"/>
          <p:nvPr/>
        </p:nvSpPr>
        <p:spPr>
          <a:xfrm rot="0">
            <a:off x="12462461" y="4467790"/>
            <a:ext cx="2149761" cy="1860857"/>
          </a:xfrm>
          <a:prstGeom prst="rect">
            <a:avLst/>
          </a:prstGeom>
        </p:spPr>
        <p:txBody>
          <a:bodyPr anchor="t" rtlCol="false" tIns="0" lIns="0" bIns="0" rIns="0">
            <a:spAutoFit/>
          </a:bodyPr>
          <a:lstStyle/>
          <a:p>
            <a:pPr algn="ctr">
              <a:lnSpc>
                <a:spcPts val="2538"/>
              </a:lnSpc>
            </a:pPr>
            <a:r>
              <a:rPr lang="en-US" sz="1575" spc="-4">
                <a:solidFill>
                  <a:srgbClr val="000000"/>
                </a:solidFill>
                <a:latin typeface="IBM Plex Sans"/>
                <a:ea typeface="IBM Plex Sans"/>
                <a:cs typeface="IBM Plex Sans"/>
                <a:sym typeface="IBM Plex Sans"/>
              </a:rPr>
              <a:t>Decrease overall learning rate by a factor of 0.2 every 5 epochs as backpropogation converges to require more fine adjustment.</a:t>
            </a:r>
          </a:p>
        </p:txBody>
      </p:sp>
      <p:sp>
        <p:nvSpPr>
          <p:cNvPr name="TextBox 21" id="21"/>
          <p:cNvSpPr txBox="true"/>
          <p:nvPr/>
        </p:nvSpPr>
        <p:spPr>
          <a:xfrm rot="0">
            <a:off x="1356441" y="3811329"/>
            <a:ext cx="1719119" cy="504443"/>
          </a:xfrm>
          <a:prstGeom prst="rect">
            <a:avLst/>
          </a:prstGeom>
        </p:spPr>
        <p:txBody>
          <a:bodyPr anchor="t" rtlCol="false" tIns="0" lIns="0" bIns="0" rIns="0">
            <a:spAutoFit/>
          </a:bodyPr>
          <a:lstStyle/>
          <a:p>
            <a:pPr algn="ctr">
              <a:lnSpc>
                <a:spcPts val="2058"/>
              </a:lnSpc>
              <a:spcBef>
                <a:spcPct val="0"/>
              </a:spcBef>
            </a:pPr>
            <a:r>
              <a:rPr lang="en-US" b="true" sz="1400">
                <a:solidFill>
                  <a:srgbClr val="000000"/>
                </a:solidFill>
                <a:latin typeface="IBM Plex Sans Bold"/>
                <a:ea typeface="IBM Plex Sans Bold"/>
                <a:cs typeface="IBM Plex Sans Bold"/>
                <a:sym typeface="IBM Plex Sans Bold"/>
              </a:rPr>
              <a:t>DATA PREPARATION</a:t>
            </a:r>
          </a:p>
        </p:txBody>
      </p:sp>
      <p:sp>
        <p:nvSpPr>
          <p:cNvPr name="TextBox 22" id="22"/>
          <p:cNvSpPr txBox="true"/>
          <p:nvPr/>
        </p:nvSpPr>
        <p:spPr>
          <a:xfrm rot="0">
            <a:off x="1070411" y="4854046"/>
            <a:ext cx="2149761" cy="1232207"/>
          </a:xfrm>
          <a:prstGeom prst="rect">
            <a:avLst/>
          </a:prstGeom>
        </p:spPr>
        <p:txBody>
          <a:bodyPr anchor="t" rtlCol="false" tIns="0" lIns="0" bIns="0" rIns="0">
            <a:spAutoFit/>
          </a:bodyPr>
          <a:lstStyle/>
          <a:p>
            <a:pPr algn="ctr">
              <a:lnSpc>
                <a:spcPts val="2538"/>
              </a:lnSpc>
            </a:pPr>
            <a:r>
              <a:rPr lang="en-US" sz="1575" spc="-4">
                <a:solidFill>
                  <a:srgbClr val="000000"/>
                </a:solidFill>
                <a:latin typeface="IBM Plex Sans"/>
                <a:ea typeface="IBM Plex Sans"/>
                <a:cs typeface="IBM Plex Sans"/>
                <a:sym typeface="IBM Plex Sans"/>
              </a:rPr>
              <a:t>Data loaded, preprocessed (clean/tokenize), and portion to sequences.</a:t>
            </a:r>
          </a:p>
        </p:txBody>
      </p:sp>
      <p:sp>
        <p:nvSpPr>
          <p:cNvPr name="TextBox 23" id="23"/>
          <p:cNvSpPr txBox="true"/>
          <p:nvPr/>
        </p:nvSpPr>
        <p:spPr>
          <a:xfrm rot="0">
            <a:off x="15540181" y="3811329"/>
            <a:ext cx="1719119" cy="247268"/>
          </a:xfrm>
          <a:prstGeom prst="rect">
            <a:avLst/>
          </a:prstGeom>
        </p:spPr>
        <p:txBody>
          <a:bodyPr anchor="t" rtlCol="false" tIns="0" lIns="0" bIns="0" rIns="0">
            <a:spAutoFit/>
          </a:bodyPr>
          <a:lstStyle/>
          <a:p>
            <a:pPr algn="ctr">
              <a:lnSpc>
                <a:spcPts val="2058"/>
              </a:lnSpc>
              <a:spcBef>
                <a:spcPct val="0"/>
              </a:spcBef>
            </a:pPr>
            <a:r>
              <a:rPr lang="en-US" b="true" sz="1400">
                <a:solidFill>
                  <a:srgbClr val="000000"/>
                </a:solidFill>
                <a:latin typeface="IBM Plex Sans Bold"/>
                <a:ea typeface="IBM Plex Sans Bold"/>
                <a:cs typeface="IBM Plex Sans Bold"/>
                <a:sym typeface="IBM Plex Sans Bold"/>
              </a:rPr>
              <a:t>DROPOUT</a:t>
            </a:r>
          </a:p>
        </p:txBody>
      </p:sp>
      <p:sp>
        <p:nvSpPr>
          <p:cNvPr name="TextBox 24" id="24"/>
          <p:cNvSpPr txBox="true"/>
          <p:nvPr/>
        </p:nvSpPr>
        <p:spPr>
          <a:xfrm rot="0">
            <a:off x="15355172" y="4688116"/>
            <a:ext cx="2149761" cy="603557"/>
          </a:xfrm>
          <a:prstGeom prst="rect">
            <a:avLst/>
          </a:prstGeom>
        </p:spPr>
        <p:txBody>
          <a:bodyPr anchor="t" rtlCol="false" tIns="0" lIns="0" bIns="0" rIns="0">
            <a:spAutoFit/>
          </a:bodyPr>
          <a:lstStyle/>
          <a:p>
            <a:pPr algn="ctr">
              <a:lnSpc>
                <a:spcPts val="2538"/>
              </a:lnSpc>
            </a:pPr>
            <a:r>
              <a:rPr lang="en-US" sz="1575" spc="-4">
                <a:solidFill>
                  <a:srgbClr val="000000"/>
                </a:solidFill>
                <a:latin typeface="IBM Plex Sans"/>
                <a:ea typeface="IBM Plex Sans"/>
                <a:cs typeface="IBM Plex Sans"/>
                <a:sym typeface="IBM Plex Sans"/>
              </a:rPr>
              <a:t>Intially set to 0.2. Prevents overfitting.</a:t>
            </a:r>
          </a:p>
        </p:txBody>
      </p:sp>
      <p:sp>
        <p:nvSpPr>
          <p:cNvPr name="TextBox 25" id="25"/>
          <p:cNvSpPr txBox="true"/>
          <p:nvPr/>
        </p:nvSpPr>
        <p:spPr>
          <a:xfrm rot="0">
            <a:off x="9938423" y="8867013"/>
            <a:ext cx="2914134" cy="391287"/>
          </a:xfrm>
          <a:prstGeom prst="rect">
            <a:avLst/>
          </a:prstGeom>
        </p:spPr>
        <p:txBody>
          <a:bodyPr anchor="t" rtlCol="false" tIns="0" lIns="0" bIns="0" rIns="0">
            <a:spAutoFit/>
          </a:bodyPr>
          <a:lstStyle/>
          <a:p>
            <a:pPr algn="ctr">
              <a:lnSpc>
                <a:spcPts val="3234"/>
              </a:lnSpc>
              <a:spcBef>
                <a:spcPct val="0"/>
              </a:spcBef>
            </a:pPr>
            <a:r>
              <a:rPr lang="en-US" b="true" sz="2200">
                <a:solidFill>
                  <a:srgbClr val="FFFFFF"/>
                </a:solidFill>
                <a:latin typeface="IBM Plex Sans Bold"/>
                <a:ea typeface="IBM Plex Sans Bold"/>
                <a:cs typeface="IBM Plex Sans Bold"/>
                <a:sym typeface="IBM Plex Sans Bold"/>
              </a:rPr>
              <a:t>BACKPROPOGATE!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768987" y="5669251"/>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774317" y="3856016"/>
            <a:ext cx="8395408" cy="3326680"/>
          </a:xfrm>
          <a:custGeom>
            <a:avLst/>
            <a:gdLst/>
            <a:ahLst/>
            <a:cxnLst/>
            <a:rect r="r" b="b" t="t" l="l"/>
            <a:pathLst>
              <a:path h="3326680" w="8395408">
                <a:moveTo>
                  <a:pt x="8395409" y="0"/>
                </a:moveTo>
                <a:lnTo>
                  <a:pt x="0" y="0"/>
                </a:lnTo>
                <a:lnTo>
                  <a:pt x="0" y="3326681"/>
                </a:lnTo>
                <a:lnTo>
                  <a:pt x="8395409" y="3326681"/>
                </a:lnTo>
                <a:lnTo>
                  <a:pt x="83954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8611">
            <a:off x="10303311" y="4346481"/>
            <a:ext cx="1407070" cy="1407070"/>
          </a:xfrm>
          <a:custGeom>
            <a:avLst/>
            <a:gdLst/>
            <a:ahLst/>
            <a:cxnLst/>
            <a:rect r="r" b="b" t="t" l="l"/>
            <a:pathLst>
              <a:path h="1407070" w="1407070">
                <a:moveTo>
                  <a:pt x="0" y="0"/>
                </a:moveTo>
                <a:lnTo>
                  <a:pt x="1407070" y="0"/>
                </a:lnTo>
                <a:lnTo>
                  <a:pt x="1407070" y="1407069"/>
                </a:lnTo>
                <a:lnTo>
                  <a:pt x="0" y="140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892342" y="3438463"/>
            <a:ext cx="651262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MODEL PREPARATION</a:t>
            </a:r>
          </a:p>
        </p:txBody>
      </p:sp>
      <p:sp>
        <p:nvSpPr>
          <p:cNvPr name="TextBox 9" id="9"/>
          <p:cNvSpPr txBox="true"/>
          <p:nvPr/>
        </p:nvSpPr>
        <p:spPr>
          <a:xfrm rot="0">
            <a:off x="2668974" y="3132734"/>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a:t>
            </a:r>
          </a:p>
        </p:txBody>
      </p:sp>
      <p:sp>
        <p:nvSpPr>
          <p:cNvPr name="TextBox 10" id="10"/>
          <p:cNvSpPr txBox="true"/>
          <p:nvPr/>
        </p:nvSpPr>
        <p:spPr>
          <a:xfrm rot="0">
            <a:off x="3882449" y="5413665"/>
            <a:ext cx="4614829"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TEXT GENERATION</a:t>
            </a:r>
          </a:p>
        </p:txBody>
      </p:sp>
      <p:sp>
        <p:nvSpPr>
          <p:cNvPr name="TextBox 11" id="11"/>
          <p:cNvSpPr txBox="true"/>
          <p:nvPr/>
        </p:nvSpPr>
        <p:spPr>
          <a:xfrm rot="0">
            <a:off x="2629881" y="5152940"/>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02</a:t>
            </a:r>
          </a:p>
        </p:txBody>
      </p:sp>
      <p:sp>
        <p:nvSpPr>
          <p:cNvPr name="TextBox 12" id="12"/>
          <p:cNvSpPr txBox="true"/>
          <p:nvPr/>
        </p:nvSpPr>
        <p:spPr>
          <a:xfrm rot="0">
            <a:off x="3843355" y="7547095"/>
            <a:ext cx="4951233"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USER INPUT/OUTPUT</a:t>
            </a:r>
          </a:p>
        </p:txBody>
      </p:sp>
      <p:sp>
        <p:nvSpPr>
          <p:cNvPr name="TextBox 13" id="13"/>
          <p:cNvSpPr txBox="true"/>
          <p:nvPr/>
        </p:nvSpPr>
        <p:spPr>
          <a:xfrm rot="0">
            <a:off x="2668974" y="7286371"/>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03</a:t>
            </a:r>
          </a:p>
        </p:txBody>
      </p:sp>
      <p:sp>
        <p:nvSpPr>
          <p:cNvPr name="TextBox 14" id="14"/>
          <p:cNvSpPr txBox="true"/>
          <p:nvPr/>
        </p:nvSpPr>
        <p:spPr>
          <a:xfrm rot="0">
            <a:off x="1677381" y="1097131"/>
            <a:ext cx="15875028"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OUR MODEL DESIGN</a:t>
            </a:r>
          </a:p>
        </p:txBody>
      </p:sp>
      <p:sp>
        <p:nvSpPr>
          <p:cNvPr name="TextBox 15" id="15"/>
          <p:cNvSpPr txBox="true"/>
          <p:nvPr/>
        </p:nvSpPr>
        <p:spPr>
          <a:xfrm rot="0">
            <a:off x="1677381" y="1970904"/>
            <a:ext cx="4043482" cy="797239"/>
          </a:xfrm>
          <a:prstGeom prst="rect">
            <a:avLst/>
          </a:prstGeom>
        </p:spPr>
        <p:txBody>
          <a:bodyPr anchor="t" rtlCol="false" tIns="0" lIns="0" bIns="0" rIns="0">
            <a:spAutoFit/>
          </a:bodyPr>
          <a:lstStyle/>
          <a:p>
            <a:pPr algn="ctr">
              <a:lnSpc>
                <a:spcPts val="6655"/>
              </a:lnSpc>
              <a:spcBef>
                <a:spcPct val="0"/>
              </a:spcBef>
            </a:pPr>
            <a:r>
              <a:rPr lang="en-US" b="true" sz="4527">
                <a:solidFill>
                  <a:srgbClr val="9CD52C"/>
                </a:solidFill>
                <a:latin typeface="Montserrat Ultra-Bold"/>
                <a:ea typeface="Montserrat Ultra-Bold"/>
                <a:cs typeface="Montserrat Ultra-Bold"/>
                <a:sym typeface="Montserrat Ultra-Bold"/>
              </a:rPr>
              <a:t>EVALUATION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768987" y="5669251"/>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774317" y="3856016"/>
            <a:ext cx="8395408" cy="3326680"/>
          </a:xfrm>
          <a:custGeom>
            <a:avLst/>
            <a:gdLst/>
            <a:ahLst/>
            <a:cxnLst/>
            <a:rect r="r" b="b" t="t" l="l"/>
            <a:pathLst>
              <a:path h="3326680" w="8395408">
                <a:moveTo>
                  <a:pt x="8395409" y="0"/>
                </a:moveTo>
                <a:lnTo>
                  <a:pt x="0" y="0"/>
                </a:lnTo>
                <a:lnTo>
                  <a:pt x="0" y="3326681"/>
                </a:lnTo>
                <a:lnTo>
                  <a:pt x="8395409" y="3326681"/>
                </a:lnTo>
                <a:lnTo>
                  <a:pt x="8395409"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8611">
            <a:off x="10303311" y="4346481"/>
            <a:ext cx="1407070" cy="1407070"/>
          </a:xfrm>
          <a:custGeom>
            <a:avLst/>
            <a:gdLst/>
            <a:ahLst/>
            <a:cxnLst/>
            <a:rect r="r" b="b" t="t" l="l"/>
            <a:pathLst>
              <a:path h="1407070" w="1407070">
                <a:moveTo>
                  <a:pt x="0" y="0"/>
                </a:moveTo>
                <a:lnTo>
                  <a:pt x="1407070" y="0"/>
                </a:lnTo>
                <a:lnTo>
                  <a:pt x="1407070" y="1407069"/>
                </a:lnTo>
                <a:lnTo>
                  <a:pt x="0" y="140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892342" y="3438463"/>
            <a:ext cx="651262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MODEL PREPARATION</a:t>
            </a:r>
          </a:p>
        </p:txBody>
      </p:sp>
      <p:sp>
        <p:nvSpPr>
          <p:cNvPr name="TextBox 9" id="9"/>
          <p:cNvSpPr txBox="true"/>
          <p:nvPr/>
        </p:nvSpPr>
        <p:spPr>
          <a:xfrm rot="0">
            <a:off x="2668974" y="3132734"/>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a:t>
            </a:r>
          </a:p>
        </p:txBody>
      </p:sp>
      <p:sp>
        <p:nvSpPr>
          <p:cNvPr name="TextBox 10" id="10"/>
          <p:cNvSpPr txBox="true"/>
          <p:nvPr/>
        </p:nvSpPr>
        <p:spPr>
          <a:xfrm rot="0">
            <a:off x="3882449" y="5413665"/>
            <a:ext cx="4614829" cy="417553"/>
          </a:xfrm>
          <a:prstGeom prst="rect">
            <a:avLst/>
          </a:prstGeom>
        </p:spPr>
        <p:txBody>
          <a:bodyPr anchor="t" rtlCol="false" tIns="0" lIns="0" bIns="0" rIns="0">
            <a:spAutoFit/>
          </a:bodyPr>
          <a:lstStyle/>
          <a:p>
            <a:pPr algn="l">
              <a:lnSpc>
                <a:spcPts val="3435"/>
              </a:lnSpc>
            </a:pPr>
            <a:r>
              <a:rPr lang="en-US" b="true" sz="2664" spc="26">
                <a:solidFill>
                  <a:srgbClr val="B7EE4A">
                    <a:alpha val="21961"/>
                  </a:srgbClr>
                </a:solidFill>
                <a:latin typeface="IBM Plex Sans Bold"/>
                <a:ea typeface="IBM Plex Sans Bold"/>
                <a:cs typeface="IBM Plex Sans Bold"/>
                <a:sym typeface="IBM Plex Sans Bold"/>
              </a:rPr>
              <a:t>TEXT GENERATION</a:t>
            </a:r>
          </a:p>
        </p:txBody>
      </p:sp>
      <p:sp>
        <p:nvSpPr>
          <p:cNvPr name="TextBox 11" id="11"/>
          <p:cNvSpPr txBox="true"/>
          <p:nvPr/>
        </p:nvSpPr>
        <p:spPr>
          <a:xfrm rot="0">
            <a:off x="2629881" y="5152940"/>
            <a:ext cx="1078819" cy="987970"/>
          </a:xfrm>
          <a:prstGeom prst="rect">
            <a:avLst/>
          </a:prstGeom>
        </p:spPr>
        <p:txBody>
          <a:bodyPr anchor="t" rtlCol="false" tIns="0" lIns="0" bIns="0" rIns="0">
            <a:spAutoFit/>
          </a:bodyPr>
          <a:lstStyle/>
          <a:p>
            <a:pPr algn="l">
              <a:lnSpc>
                <a:spcPts val="8125"/>
              </a:lnSpc>
            </a:pPr>
            <a:r>
              <a:rPr lang="en-US" b="true" sz="5527">
                <a:solidFill>
                  <a:srgbClr val="9CD52C">
                    <a:alpha val="21961"/>
                  </a:srgbClr>
                </a:solidFill>
                <a:latin typeface="Montserrat Ultra-Bold"/>
                <a:ea typeface="Montserrat Ultra-Bold"/>
                <a:cs typeface="Montserrat Ultra-Bold"/>
                <a:sym typeface="Montserrat Ultra-Bold"/>
              </a:rPr>
              <a:t>02</a:t>
            </a:r>
          </a:p>
        </p:txBody>
      </p:sp>
      <p:sp>
        <p:nvSpPr>
          <p:cNvPr name="TextBox 12" id="12"/>
          <p:cNvSpPr txBox="true"/>
          <p:nvPr/>
        </p:nvSpPr>
        <p:spPr>
          <a:xfrm rot="0">
            <a:off x="3843355" y="7547095"/>
            <a:ext cx="4951233" cy="417553"/>
          </a:xfrm>
          <a:prstGeom prst="rect">
            <a:avLst/>
          </a:prstGeom>
        </p:spPr>
        <p:txBody>
          <a:bodyPr anchor="t" rtlCol="false" tIns="0" lIns="0" bIns="0" rIns="0">
            <a:spAutoFit/>
          </a:bodyPr>
          <a:lstStyle/>
          <a:p>
            <a:pPr algn="l">
              <a:lnSpc>
                <a:spcPts val="3435"/>
              </a:lnSpc>
            </a:pPr>
            <a:r>
              <a:rPr lang="en-US" b="true" sz="2664" spc="26">
                <a:solidFill>
                  <a:srgbClr val="B7EE4A">
                    <a:alpha val="21961"/>
                  </a:srgbClr>
                </a:solidFill>
                <a:latin typeface="IBM Plex Sans Bold"/>
                <a:ea typeface="IBM Plex Sans Bold"/>
                <a:cs typeface="IBM Plex Sans Bold"/>
                <a:sym typeface="IBM Plex Sans Bold"/>
              </a:rPr>
              <a:t>USER INPUT/OUTPUT</a:t>
            </a:r>
          </a:p>
        </p:txBody>
      </p:sp>
      <p:sp>
        <p:nvSpPr>
          <p:cNvPr name="TextBox 13" id="13"/>
          <p:cNvSpPr txBox="true"/>
          <p:nvPr/>
        </p:nvSpPr>
        <p:spPr>
          <a:xfrm rot="0">
            <a:off x="2668974" y="7286371"/>
            <a:ext cx="1078819" cy="987970"/>
          </a:xfrm>
          <a:prstGeom prst="rect">
            <a:avLst/>
          </a:prstGeom>
        </p:spPr>
        <p:txBody>
          <a:bodyPr anchor="t" rtlCol="false" tIns="0" lIns="0" bIns="0" rIns="0">
            <a:spAutoFit/>
          </a:bodyPr>
          <a:lstStyle/>
          <a:p>
            <a:pPr algn="l">
              <a:lnSpc>
                <a:spcPts val="8125"/>
              </a:lnSpc>
            </a:pPr>
            <a:r>
              <a:rPr lang="en-US" b="true" sz="5527">
                <a:solidFill>
                  <a:srgbClr val="9CD52C">
                    <a:alpha val="21961"/>
                  </a:srgbClr>
                </a:solidFill>
                <a:latin typeface="Montserrat Ultra-Bold"/>
                <a:ea typeface="Montserrat Ultra-Bold"/>
                <a:cs typeface="Montserrat Ultra-Bold"/>
                <a:sym typeface="Montserrat Ultra-Bold"/>
              </a:rPr>
              <a:t>03</a:t>
            </a:r>
          </a:p>
        </p:txBody>
      </p:sp>
      <p:sp>
        <p:nvSpPr>
          <p:cNvPr name="TextBox 14" id="14"/>
          <p:cNvSpPr txBox="true"/>
          <p:nvPr/>
        </p:nvSpPr>
        <p:spPr>
          <a:xfrm rot="0">
            <a:off x="1677381" y="1097131"/>
            <a:ext cx="15875028"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OUR MODEL DESIGN</a:t>
            </a:r>
          </a:p>
        </p:txBody>
      </p:sp>
      <p:sp>
        <p:nvSpPr>
          <p:cNvPr name="TextBox 15" id="15"/>
          <p:cNvSpPr txBox="true"/>
          <p:nvPr/>
        </p:nvSpPr>
        <p:spPr>
          <a:xfrm rot="0">
            <a:off x="1677381" y="1970904"/>
            <a:ext cx="4043482" cy="797239"/>
          </a:xfrm>
          <a:prstGeom prst="rect">
            <a:avLst/>
          </a:prstGeom>
        </p:spPr>
        <p:txBody>
          <a:bodyPr anchor="t" rtlCol="false" tIns="0" lIns="0" bIns="0" rIns="0">
            <a:spAutoFit/>
          </a:bodyPr>
          <a:lstStyle/>
          <a:p>
            <a:pPr algn="ctr">
              <a:lnSpc>
                <a:spcPts val="6655"/>
              </a:lnSpc>
              <a:spcBef>
                <a:spcPct val="0"/>
              </a:spcBef>
            </a:pPr>
            <a:r>
              <a:rPr lang="en-US" b="true" sz="4527">
                <a:solidFill>
                  <a:srgbClr val="9CD52C"/>
                </a:solidFill>
                <a:latin typeface="Montserrat Ultra-Bold"/>
                <a:ea typeface="Montserrat Ultra-Bold"/>
                <a:cs typeface="Montserrat Ultra-Bold"/>
                <a:sym typeface="Montserrat Ultra-Bold"/>
              </a:rPr>
              <a:t>EVALUATION</a:t>
            </a:r>
          </a:p>
        </p:txBody>
      </p:sp>
      <p:sp>
        <p:nvSpPr>
          <p:cNvPr name="TextBox 16" id="16"/>
          <p:cNvSpPr txBox="true"/>
          <p:nvPr/>
        </p:nvSpPr>
        <p:spPr>
          <a:xfrm rot="0">
            <a:off x="8214771" y="3343213"/>
            <a:ext cx="8835456" cy="5110479"/>
          </a:xfrm>
          <a:prstGeom prst="rect">
            <a:avLst/>
          </a:prstGeom>
        </p:spPr>
        <p:txBody>
          <a:bodyPr anchor="t" rtlCol="false" tIns="0" lIns="0" bIns="0" rIns="0">
            <a:spAutoFit/>
          </a:bodyPr>
          <a:lstStyle/>
          <a:p>
            <a:pPr algn="l">
              <a:lnSpc>
                <a:spcPts val="3077"/>
              </a:lnSpc>
            </a:pPr>
          </a:p>
          <a:p>
            <a:pPr algn="l" marL="412370" indent="-206185" lvl="1">
              <a:lnSpc>
                <a:spcPts val="3077"/>
              </a:lnSpc>
              <a:buFont typeface="Arial"/>
              <a:buChar char="•"/>
            </a:pPr>
            <a:r>
              <a:rPr lang="en-US" b="true" sz="1910" spc="26">
                <a:solidFill>
                  <a:srgbClr val="D7E5D8"/>
                </a:solidFill>
                <a:latin typeface="Amicale Bold"/>
                <a:ea typeface="Amicale Bold"/>
                <a:cs typeface="Amicale Bold"/>
                <a:sym typeface="Amicale Bold"/>
              </a:rPr>
              <a:t>Loading Tokenizer</a:t>
            </a:r>
            <a:r>
              <a:rPr lang="en-US" sz="1910" spc="26">
                <a:solidFill>
                  <a:srgbClr val="D7E5D8"/>
                </a:solidFill>
                <a:latin typeface="Amicale"/>
                <a:ea typeface="Amicale"/>
                <a:cs typeface="Amicale"/>
                <a:sym typeface="Amicale"/>
              </a:rPr>
              <a:t>: Loads a pre-trained tokenizer to convert text into numerical sequences and vice versa.</a:t>
            </a:r>
          </a:p>
          <a:p>
            <a:pPr algn="l" marL="412370" indent="-206185" lvl="1">
              <a:lnSpc>
                <a:spcPts val="3077"/>
              </a:lnSpc>
              <a:buFont typeface="Arial"/>
              <a:buChar char="•"/>
            </a:pPr>
            <a:r>
              <a:rPr lang="en-US" b="true" sz="1910" spc="26">
                <a:solidFill>
                  <a:srgbClr val="D7E5D8"/>
                </a:solidFill>
                <a:latin typeface="Amicale Bold"/>
                <a:ea typeface="Amicale Bold"/>
                <a:cs typeface="Amicale Bold"/>
                <a:sym typeface="Amicale Bold"/>
              </a:rPr>
              <a:t>Setting Device:</a:t>
            </a:r>
            <a:r>
              <a:rPr lang="en-US" sz="1910" spc="26">
                <a:solidFill>
                  <a:srgbClr val="D7E5D8"/>
                </a:solidFill>
                <a:latin typeface="Amicale"/>
                <a:ea typeface="Amicale"/>
                <a:cs typeface="Amicale"/>
                <a:sym typeface="Amicale"/>
              </a:rPr>
              <a:t> Selects the appropriate device (CPU or GPU) for model execution.</a:t>
            </a:r>
          </a:p>
          <a:p>
            <a:pPr algn="l" marL="412370" indent="-206185" lvl="1">
              <a:lnSpc>
                <a:spcPts val="3077"/>
              </a:lnSpc>
              <a:buFont typeface="Arial"/>
              <a:buChar char="•"/>
            </a:pPr>
            <a:r>
              <a:rPr lang="en-US" b="true" sz="1910" spc="26">
                <a:solidFill>
                  <a:srgbClr val="D7E5D8"/>
                </a:solidFill>
                <a:latin typeface="Amicale Bold"/>
                <a:ea typeface="Amicale Bold"/>
                <a:cs typeface="Amicale Bold"/>
                <a:sym typeface="Amicale Bold"/>
              </a:rPr>
              <a:t>Defining Model </a:t>
            </a:r>
            <a:r>
              <a:rPr lang="en-US" sz="1910" spc="26">
                <a:solidFill>
                  <a:srgbClr val="D7E5D8"/>
                </a:solidFill>
                <a:latin typeface="Amicale"/>
                <a:ea typeface="Amicale"/>
                <a:cs typeface="Amicale"/>
                <a:sym typeface="Amicale"/>
              </a:rPr>
              <a:t>: Defines the architecture of the model from training, including the number of layers, hidden units, and embedding dimensions.</a:t>
            </a:r>
          </a:p>
          <a:p>
            <a:pPr algn="l" marL="412370" indent="-206185" lvl="1">
              <a:lnSpc>
                <a:spcPts val="3077"/>
              </a:lnSpc>
              <a:buFont typeface="Arial"/>
              <a:buChar char="•"/>
            </a:pPr>
            <a:r>
              <a:rPr lang="en-US" b="true" sz="1910" spc="26">
                <a:solidFill>
                  <a:srgbClr val="D7E5D8"/>
                </a:solidFill>
                <a:latin typeface="Amicale Bold"/>
                <a:ea typeface="Amicale Bold"/>
                <a:cs typeface="Amicale Bold"/>
                <a:sym typeface="Amicale Bold"/>
              </a:rPr>
              <a:t>Loading Pre-trained Model:</a:t>
            </a:r>
            <a:r>
              <a:rPr lang="en-US" sz="1910" spc="26">
                <a:solidFill>
                  <a:srgbClr val="D7E5D8"/>
                </a:solidFill>
                <a:latin typeface="Amicale"/>
                <a:ea typeface="Amicale"/>
                <a:cs typeface="Amicale"/>
                <a:sym typeface="Amicale"/>
              </a:rPr>
              <a:t> Loads the weights of a pre-trained model from a saved file.</a:t>
            </a:r>
          </a:p>
          <a:p>
            <a:pPr algn="l" marL="412370" indent="-206185" lvl="1">
              <a:lnSpc>
                <a:spcPts val="3077"/>
              </a:lnSpc>
              <a:buFont typeface="Arial"/>
              <a:buChar char="•"/>
            </a:pPr>
            <a:r>
              <a:rPr lang="en-US" b="true" sz="1910" spc="26">
                <a:solidFill>
                  <a:srgbClr val="D7E5D8"/>
                </a:solidFill>
                <a:latin typeface="Amicale Bold"/>
                <a:ea typeface="Amicale Bold"/>
                <a:cs typeface="Amicale Bold"/>
                <a:sym typeface="Amicale Bold"/>
              </a:rPr>
              <a:t>Setting Evaluation Mode</a:t>
            </a:r>
            <a:r>
              <a:rPr lang="en-US" sz="1910" spc="26">
                <a:solidFill>
                  <a:srgbClr val="D7E5D8"/>
                </a:solidFill>
                <a:latin typeface="Amicale"/>
                <a:ea typeface="Amicale"/>
                <a:cs typeface="Amicale"/>
                <a:sym typeface="Amicale"/>
              </a:rPr>
              <a:t>: Sets the model to evaluation mode, disabling dropout layers to ensure consistent output.</a:t>
            </a:r>
          </a:p>
          <a:p>
            <a:pPr algn="l">
              <a:lnSpc>
                <a:spcPts val="307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768987" y="5669251"/>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774317" y="3856016"/>
            <a:ext cx="8395408" cy="3326680"/>
          </a:xfrm>
          <a:custGeom>
            <a:avLst/>
            <a:gdLst/>
            <a:ahLst/>
            <a:cxnLst/>
            <a:rect r="r" b="b" t="t" l="l"/>
            <a:pathLst>
              <a:path h="3326680" w="8395408">
                <a:moveTo>
                  <a:pt x="8395409" y="0"/>
                </a:moveTo>
                <a:lnTo>
                  <a:pt x="0" y="0"/>
                </a:lnTo>
                <a:lnTo>
                  <a:pt x="0" y="3326681"/>
                </a:lnTo>
                <a:lnTo>
                  <a:pt x="8395409" y="3326681"/>
                </a:lnTo>
                <a:lnTo>
                  <a:pt x="8395409"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8611">
            <a:off x="10303311" y="4346481"/>
            <a:ext cx="1407070" cy="1407070"/>
          </a:xfrm>
          <a:custGeom>
            <a:avLst/>
            <a:gdLst/>
            <a:ahLst/>
            <a:cxnLst/>
            <a:rect r="r" b="b" t="t" l="l"/>
            <a:pathLst>
              <a:path h="1407070" w="1407070">
                <a:moveTo>
                  <a:pt x="0" y="0"/>
                </a:moveTo>
                <a:lnTo>
                  <a:pt x="1407070" y="0"/>
                </a:lnTo>
                <a:lnTo>
                  <a:pt x="1407070" y="1407069"/>
                </a:lnTo>
                <a:lnTo>
                  <a:pt x="0" y="140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892342" y="3438463"/>
            <a:ext cx="6512628" cy="417553"/>
          </a:xfrm>
          <a:prstGeom prst="rect">
            <a:avLst/>
          </a:prstGeom>
        </p:spPr>
        <p:txBody>
          <a:bodyPr anchor="t" rtlCol="false" tIns="0" lIns="0" bIns="0" rIns="0">
            <a:spAutoFit/>
          </a:bodyPr>
          <a:lstStyle/>
          <a:p>
            <a:pPr algn="l">
              <a:lnSpc>
                <a:spcPts val="3435"/>
              </a:lnSpc>
            </a:pPr>
            <a:r>
              <a:rPr lang="en-US" b="true" sz="2664" spc="26">
                <a:solidFill>
                  <a:srgbClr val="B7EE4A">
                    <a:alpha val="21961"/>
                  </a:srgbClr>
                </a:solidFill>
                <a:latin typeface="IBM Plex Sans Bold"/>
                <a:ea typeface="IBM Plex Sans Bold"/>
                <a:cs typeface="IBM Plex Sans Bold"/>
                <a:sym typeface="IBM Plex Sans Bold"/>
              </a:rPr>
              <a:t>MODEL PREPARATION</a:t>
            </a:r>
          </a:p>
        </p:txBody>
      </p:sp>
      <p:sp>
        <p:nvSpPr>
          <p:cNvPr name="TextBox 9" id="9"/>
          <p:cNvSpPr txBox="true"/>
          <p:nvPr/>
        </p:nvSpPr>
        <p:spPr>
          <a:xfrm rot="0">
            <a:off x="2668974" y="3132734"/>
            <a:ext cx="1078819" cy="987970"/>
          </a:xfrm>
          <a:prstGeom prst="rect">
            <a:avLst/>
          </a:prstGeom>
        </p:spPr>
        <p:txBody>
          <a:bodyPr anchor="t" rtlCol="false" tIns="0" lIns="0" bIns="0" rIns="0">
            <a:spAutoFit/>
          </a:bodyPr>
          <a:lstStyle/>
          <a:p>
            <a:pPr algn="l">
              <a:lnSpc>
                <a:spcPts val="8125"/>
              </a:lnSpc>
            </a:pPr>
            <a:r>
              <a:rPr lang="en-US" b="true" sz="5527">
                <a:solidFill>
                  <a:srgbClr val="9CD52C">
                    <a:alpha val="21961"/>
                  </a:srgbClr>
                </a:solidFill>
                <a:latin typeface="Montserrat Ultra-Bold"/>
                <a:ea typeface="Montserrat Ultra-Bold"/>
                <a:cs typeface="Montserrat Ultra-Bold"/>
                <a:sym typeface="Montserrat Ultra-Bold"/>
              </a:rPr>
              <a:t>01</a:t>
            </a:r>
          </a:p>
        </p:txBody>
      </p:sp>
      <p:sp>
        <p:nvSpPr>
          <p:cNvPr name="TextBox 10" id="10"/>
          <p:cNvSpPr txBox="true"/>
          <p:nvPr/>
        </p:nvSpPr>
        <p:spPr>
          <a:xfrm rot="0">
            <a:off x="3882449" y="5413665"/>
            <a:ext cx="4614829"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TEXT GENERATION</a:t>
            </a:r>
          </a:p>
        </p:txBody>
      </p:sp>
      <p:sp>
        <p:nvSpPr>
          <p:cNvPr name="TextBox 11" id="11"/>
          <p:cNvSpPr txBox="true"/>
          <p:nvPr/>
        </p:nvSpPr>
        <p:spPr>
          <a:xfrm rot="0">
            <a:off x="2629881" y="5152940"/>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02</a:t>
            </a:r>
          </a:p>
        </p:txBody>
      </p:sp>
      <p:sp>
        <p:nvSpPr>
          <p:cNvPr name="TextBox 12" id="12"/>
          <p:cNvSpPr txBox="true"/>
          <p:nvPr/>
        </p:nvSpPr>
        <p:spPr>
          <a:xfrm rot="0">
            <a:off x="3843355" y="7547095"/>
            <a:ext cx="4951233" cy="417553"/>
          </a:xfrm>
          <a:prstGeom prst="rect">
            <a:avLst/>
          </a:prstGeom>
        </p:spPr>
        <p:txBody>
          <a:bodyPr anchor="t" rtlCol="false" tIns="0" lIns="0" bIns="0" rIns="0">
            <a:spAutoFit/>
          </a:bodyPr>
          <a:lstStyle/>
          <a:p>
            <a:pPr algn="l">
              <a:lnSpc>
                <a:spcPts val="3435"/>
              </a:lnSpc>
            </a:pPr>
            <a:r>
              <a:rPr lang="en-US" b="true" sz="2664" spc="26">
                <a:solidFill>
                  <a:srgbClr val="B7EE4A">
                    <a:alpha val="21961"/>
                  </a:srgbClr>
                </a:solidFill>
                <a:latin typeface="IBM Plex Sans Bold"/>
                <a:ea typeface="IBM Plex Sans Bold"/>
                <a:cs typeface="IBM Plex Sans Bold"/>
                <a:sym typeface="IBM Plex Sans Bold"/>
              </a:rPr>
              <a:t>USER INPUT/OUTPUT</a:t>
            </a:r>
          </a:p>
        </p:txBody>
      </p:sp>
      <p:sp>
        <p:nvSpPr>
          <p:cNvPr name="TextBox 13" id="13"/>
          <p:cNvSpPr txBox="true"/>
          <p:nvPr/>
        </p:nvSpPr>
        <p:spPr>
          <a:xfrm rot="0">
            <a:off x="2668974" y="7286371"/>
            <a:ext cx="1078819" cy="987970"/>
          </a:xfrm>
          <a:prstGeom prst="rect">
            <a:avLst/>
          </a:prstGeom>
        </p:spPr>
        <p:txBody>
          <a:bodyPr anchor="t" rtlCol="false" tIns="0" lIns="0" bIns="0" rIns="0">
            <a:spAutoFit/>
          </a:bodyPr>
          <a:lstStyle/>
          <a:p>
            <a:pPr algn="l">
              <a:lnSpc>
                <a:spcPts val="8125"/>
              </a:lnSpc>
            </a:pPr>
            <a:r>
              <a:rPr lang="en-US" b="true" sz="5527">
                <a:solidFill>
                  <a:srgbClr val="9CD52C">
                    <a:alpha val="21961"/>
                  </a:srgbClr>
                </a:solidFill>
                <a:latin typeface="Montserrat Ultra-Bold"/>
                <a:ea typeface="Montserrat Ultra-Bold"/>
                <a:cs typeface="Montserrat Ultra-Bold"/>
                <a:sym typeface="Montserrat Ultra-Bold"/>
              </a:rPr>
              <a:t>03</a:t>
            </a:r>
          </a:p>
        </p:txBody>
      </p:sp>
      <p:sp>
        <p:nvSpPr>
          <p:cNvPr name="TextBox 14" id="14"/>
          <p:cNvSpPr txBox="true"/>
          <p:nvPr/>
        </p:nvSpPr>
        <p:spPr>
          <a:xfrm rot="0">
            <a:off x="1677381" y="1097131"/>
            <a:ext cx="15875028"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OUR MODEL DESIGN</a:t>
            </a:r>
          </a:p>
        </p:txBody>
      </p:sp>
      <p:sp>
        <p:nvSpPr>
          <p:cNvPr name="TextBox 15" id="15"/>
          <p:cNvSpPr txBox="true"/>
          <p:nvPr/>
        </p:nvSpPr>
        <p:spPr>
          <a:xfrm rot="0">
            <a:off x="1677381" y="1970904"/>
            <a:ext cx="4043482" cy="797239"/>
          </a:xfrm>
          <a:prstGeom prst="rect">
            <a:avLst/>
          </a:prstGeom>
        </p:spPr>
        <p:txBody>
          <a:bodyPr anchor="t" rtlCol="false" tIns="0" lIns="0" bIns="0" rIns="0">
            <a:spAutoFit/>
          </a:bodyPr>
          <a:lstStyle/>
          <a:p>
            <a:pPr algn="ctr">
              <a:lnSpc>
                <a:spcPts val="6655"/>
              </a:lnSpc>
              <a:spcBef>
                <a:spcPct val="0"/>
              </a:spcBef>
            </a:pPr>
            <a:r>
              <a:rPr lang="en-US" b="true" sz="4527">
                <a:solidFill>
                  <a:srgbClr val="9CD52C"/>
                </a:solidFill>
                <a:latin typeface="Montserrat Ultra-Bold"/>
                <a:ea typeface="Montserrat Ultra-Bold"/>
                <a:cs typeface="Montserrat Ultra-Bold"/>
                <a:sym typeface="Montserrat Ultra-Bold"/>
              </a:rPr>
              <a:t>EVALUATION</a:t>
            </a:r>
          </a:p>
        </p:txBody>
      </p:sp>
      <p:sp>
        <p:nvSpPr>
          <p:cNvPr name="TextBox 16" id="16"/>
          <p:cNvSpPr txBox="true"/>
          <p:nvPr/>
        </p:nvSpPr>
        <p:spPr>
          <a:xfrm rot="0">
            <a:off x="8126512" y="3170834"/>
            <a:ext cx="9260489" cy="5925819"/>
          </a:xfrm>
          <a:prstGeom prst="rect">
            <a:avLst/>
          </a:prstGeom>
        </p:spPr>
        <p:txBody>
          <a:bodyPr anchor="t" rtlCol="false" tIns="0" lIns="0" bIns="0" rIns="0">
            <a:spAutoFit/>
          </a:bodyPr>
          <a:lstStyle/>
          <a:p>
            <a:pPr algn="l">
              <a:lnSpc>
                <a:spcPts val="3077"/>
              </a:lnSpc>
            </a:pPr>
            <a:r>
              <a:rPr lang="en-US" sz="1910" spc="26" b="true">
                <a:solidFill>
                  <a:srgbClr val="D7E5D8"/>
                </a:solidFill>
                <a:latin typeface="Amicale Bold"/>
                <a:ea typeface="Amicale Bold"/>
                <a:cs typeface="Amicale Bold"/>
                <a:sym typeface="Amicale Bold"/>
              </a:rPr>
              <a:t>Input</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Seed Text: The initial text to start the generation process.</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Next Words: The number of words to generate.</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Temperature: A parameter to control the randomness of the generated text. Higher temperatures lead to more diverse but potentially less coherent output.</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Top-k Sampling: A technique to limit the number of possible next words, improving efficiency and focusing on the most likely options.</a:t>
            </a:r>
          </a:p>
          <a:p>
            <a:pPr algn="l">
              <a:lnSpc>
                <a:spcPts val="3077"/>
              </a:lnSpc>
            </a:pPr>
            <a:r>
              <a:rPr lang="en-US" sz="1910" spc="26" b="true">
                <a:solidFill>
                  <a:srgbClr val="D7E5D8"/>
                </a:solidFill>
                <a:latin typeface="Amicale Bold"/>
                <a:ea typeface="Amicale Bold"/>
                <a:cs typeface="Amicale Bold"/>
                <a:sym typeface="Amicale Bold"/>
              </a:rPr>
              <a:t>Processing</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Text Preprocessing: Filters out non-essential characters from the seed text.</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Tokenization and Padding: Converts the text into numerical sequences and pads them to a fixed length, ensuring consistent input to the model.</a:t>
            </a:r>
          </a:p>
          <a:p>
            <a:pPr algn="l" marL="412371" indent="-206186" lvl="1">
              <a:lnSpc>
                <a:spcPts val="3077"/>
              </a:lnSpc>
              <a:buFont typeface="Arial"/>
              <a:buChar char="•"/>
            </a:pPr>
            <a:r>
              <a:rPr lang="en-US" b="true" sz="1910" spc="26">
                <a:solidFill>
                  <a:srgbClr val="D7E5D8"/>
                </a:solidFill>
                <a:latin typeface="Amicale Bold"/>
                <a:ea typeface="Amicale Bold"/>
                <a:cs typeface="Amicale Bold"/>
                <a:sym typeface="Amicale Bold"/>
              </a:rPr>
              <a:t>Tensor Conversion: Converts the tokenized input into a PyTorch tensor suitable for model input.</a:t>
            </a:r>
          </a:p>
          <a:p>
            <a:pPr algn="l">
              <a:lnSpc>
                <a:spcPts val="3077"/>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DAGW3mi-sig</dc:identifier>
  <dcterms:modified xsi:type="dcterms:W3CDTF">2011-08-01T06:04:30Z</dcterms:modified>
  <cp:revision>1</cp:revision>
  <dc:title>671_Team_1</dc:title>
</cp:coreProperties>
</file>